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handoutMasterIdLst>
    <p:handoutMasterId r:id="rId39"/>
  </p:handoutMasterIdLst>
  <p:sldIdLst>
    <p:sldId id="256" r:id="rId2"/>
    <p:sldId id="279" r:id="rId3"/>
    <p:sldId id="278" r:id="rId4"/>
    <p:sldId id="280" r:id="rId5"/>
    <p:sldId id="282" r:id="rId6"/>
    <p:sldId id="285" r:id="rId7"/>
    <p:sldId id="284" r:id="rId8"/>
    <p:sldId id="281" r:id="rId9"/>
    <p:sldId id="301" r:id="rId10"/>
    <p:sldId id="300" r:id="rId11"/>
    <p:sldId id="299" r:id="rId12"/>
    <p:sldId id="298" r:id="rId13"/>
    <p:sldId id="297" r:id="rId14"/>
    <p:sldId id="296" r:id="rId15"/>
    <p:sldId id="295" r:id="rId16"/>
    <p:sldId id="294" r:id="rId17"/>
    <p:sldId id="293" r:id="rId18"/>
    <p:sldId id="289" r:id="rId19"/>
    <p:sldId id="292" r:id="rId20"/>
    <p:sldId id="290" r:id="rId21"/>
    <p:sldId id="291" r:id="rId22"/>
    <p:sldId id="288" r:id="rId23"/>
    <p:sldId id="287" r:id="rId24"/>
    <p:sldId id="286" r:id="rId25"/>
    <p:sldId id="283" r:id="rId26"/>
    <p:sldId id="302" r:id="rId27"/>
    <p:sldId id="303" r:id="rId28"/>
    <p:sldId id="304" r:id="rId29"/>
    <p:sldId id="305" r:id="rId30"/>
    <p:sldId id="306" r:id="rId31"/>
    <p:sldId id="307" r:id="rId32"/>
    <p:sldId id="308" r:id="rId33"/>
    <p:sldId id="309" r:id="rId34"/>
    <p:sldId id="310" r:id="rId35"/>
    <p:sldId id="311" r:id="rId36"/>
    <p:sldId id="312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B33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123" d="100"/>
          <a:sy n="123" d="100"/>
        </p:scale>
        <p:origin x="90" y="13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41918E8-11A0-4788-84A3-83C5AB37601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F2B7C85-193A-46E3-93C5-5DAF96491A8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9B8CCB-FB16-473C-B163-662263812524}" type="datetimeFigureOut">
              <a:rPr lang="en-US" smtClean="0"/>
              <a:t>8/30/2021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DD9C3A-A646-4A39-B73B-9273510041D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BBB065-99B6-4672-91B1-286FA67A617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87C242-A96B-46EB-B8EF-BF6FABE815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289208"/>
      </p:ext>
    </p:extLst>
  </p:cSld>
  <p:clrMap bg1="lt1" tx1="dk1" bg2="lt2" tx2="dk2" accent1="accent1" accent2="accent2" accent3="accent3" accent4="accent4" accent5="accent5" accent6="accent6" hlink="hlink" folHlink="folHlink"/>
  <p:hf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264AEE-3F0E-4A28-B455-E4A8700CFEB8}" type="datetimeFigureOut">
              <a:rPr lang="en-US" smtClean="0"/>
              <a:t>8/30/2021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B83578-7AA9-4D44-ACA8-AD28B1479A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266902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6FDBA-F420-4A10-BBC0-D3218CF844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431085-740C-4C43-ACEB-FE6AB336E2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AAE5EE-0F8F-48EA-87BC-E91995B92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57FC3-6085-4F18-A7B0-76C22AB3D958}" type="datetime1">
              <a:rPr lang="en-US" smtClean="0"/>
              <a:t>8/30/2021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D456AB-7827-4FE7-9AB3-767026E33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CSEC 3320 - Network Security Management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8C117F-07FD-4DAD-A370-7364A1B92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D5DC9-4D8F-4DDC-BB28-9BDC483A58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9510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659825-EBE8-4CF6-98A1-9DA64B883B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706ABD2-D4F4-4085-A583-AE9A40DD84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8DCDBB-948B-4AE6-ADBF-4DD8CDB0DA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2D8C9-76BA-4A0F-A112-BFCF5A4C7B61}" type="datetime1">
              <a:rPr lang="en-US" smtClean="0"/>
              <a:t>8/30/2021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497174-E341-4DFF-BD4F-1116405D10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CSEC 3320 - Network Security Management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B564B9-BE5F-46ED-AECF-2289EAA66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D5DC9-4D8F-4DDC-BB28-9BDC483A58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1057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DF7DA71-A4A1-418E-85D6-9E68BF60591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B8EB2C-4BC7-49A8-9FF3-8567CB2689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2E1F0D-9FA6-4B37-A16B-2408189132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6B4AAB-2B0D-4432-B77A-9C62FE4865A4}" type="datetime1">
              <a:rPr lang="en-US" smtClean="0"/>
              <a:t>8/30/2021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492BDE-67E4-4746-A848-261DD8EC5C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CSEC 3320 - Network Security Management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6A8466-A347-4507-9F14-5D0B14E3F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D5DC9-4D8F-4DDC-BB28-9BDC483A58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8143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50D29-B6F9-4EA8-990D-2B5BBBB47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525DBB-1CED-4EC2-AA85-91118A60EB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4CD6D4-C4B4-4EAA-BB26-734BE5A77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8D4B6D-0908-493F-9073-DC72917CC5FA}" type="datetime1">
              <a:rPr lang="en-US" smtClean="0"/>
              <a:t>8/30/2021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EC75DF-8F45-43B4-8656-B37DCB4ADD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CSEC 3320 - Network Security Management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FE9C52-69FA-44C5-98D1-E051D35139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D5DC9-4D8F-4DDC-BB28-9BDC483A58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6312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46F14E-EB2B-4A29-A5AE-4015E9F5A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900E51-F553-412F-B028-118418A165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D9E106-2EC7-4B67-B8D1-74A1CE8C15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0C7F3-4F80-4886-9D2C-B71A52E862A9}" type="datetime1">
              <a:rPr lang="en-US" smtClean="0"/>
              <a:t>8/30/2021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6CFAB9-96A7-4A9B-89DF-B75A9C4C80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CSEC 3320 - Network Security Management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CE3AED-D94F-4CF5-AE36-593503AD3A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D5DC9-4D8F-4DDC-BB28-9BDC483A58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5928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E32812-1DAA-4C79-BDD6-C29996D109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BF8F1C-67FE-4586-9128-A49026C734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F72D73-18F8-46D3-AAFB-B490B246DB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99FEBE-6ED7-4ECE-8993-6961608B4C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0F422-8D2D-41EE-8082-D855A22A8C3E}" type="datetime1">
              <a:rPr lang="en-US" smtClean="0"/>
              <a:t>8/30/2021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9504FD-88E8-477F-A82A-9DEC611CE2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CSEC 3320 - Network Security Management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731C12-A324-48FC-B8BA-F1DB36CF5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D5DC9-4D8F-4DDC-BB28-9BDC483A58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590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FB41A-D442-41AD-B261-FD5DE9C8EF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C962A4-AB98-4F8D-9E36-097D7A4832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FFFFE4-AD6F-4728-8F63-18CA70C9A2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F6A5C98-0403-4B16-9C15-F514D56CC6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4DBC6EF-7B43-4C03-B3A4-C043C77855A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F805709-CBC6-461C-A1C7-4C4F587090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1CAF2-CE3A-4B58-B732-27A9FA0252F8}" type="datetime1">
              <a:rPr lang="en-US" smtClean="0"/>
              <a:t>8/30/2021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4C23620-B4A1-4A96-BD1C-AE8EB804C7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CSEC 3320 - Network Security Management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3F62C38-B29F-427A-A9DB-F6EB7B7FA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D5DC9-4D8F-4DDC-BB28-9BDC483A58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6404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14715A-7A57-4172-BE9A-F85AC2562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E9BD869-C917-44D4-A73A-28C86F6066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5292D-91A7-4C2E-818C-5884909EF285}" type="datetime1">
              <a:rPr lang="en-US" smtClean="0"/>
              <a:t>8/30/2021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5F8CF6-B383-4C16-86DF-56DB4BD96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CSEC 3320 - Network Security Management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D00FB7-5436-4BC1-9705-240460CD0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D5DC9-4D8F-4DDC-BB28-9BDC483A58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3111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4346605-AC9B-4A6A-9605-5860CAB13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943B69-B0EC-41B8-A55C-58EA1813E5D7}" type="datetime1">
              <a:rPr lang="en-US" smtClean="0"/>
              <a:t>8/30/2021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62066F0-F6D8-45CF-A23E-F29119132B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CSEC 3320 - Network Security Management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864679-1A2C-425C-A9BF-443699E30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D5DC9-4D8F-4DDC-BB28-9BDC483A58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4218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B080A-210B-4ABA-B776-0C17978708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FE091C-286F-4102-AFC0-1AFBE5B8FD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F51253-9A84-4193-A924-E16FFAA874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4E7A29-1546-435F-90EF-E316A89B3A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7ED39B-BCC0-44CA-A0B1-39A6FE907786}" type="datetime1">
              <a:rPr lang="en-US" smtClean="0"/>
              <a:t>8/30/2021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1F4840-BDE2-467E-B1C0-05C173BB0C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CSEC 3320 - Network Security Management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251881-42BE-4A8C-9916-81C0AC7C4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D5DC9-4D8F-4DDC-BB28-9BDC483A58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09555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3EFF08-F91F-40CD-B8A5-9CA5D82AC2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1154F6D-6948-4A74-A024-9684F6C132C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8245CC-4073-412E-96C3-C910D1147A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B31C19-2A01-402F-AEFE-D5134C50AB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7F284-9C25-4699-8050-0DC07829EFDC}" type="datetime1">
              <a:rPr lang="en-US" smtClean="0"/>
              <a:t>8/30/2021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B417AD-98A6-46A7-824F-D4BB406BF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CSEC 3320 - Network Security Management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141550-7646-4057-BE37-FD5F7F6A43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D5DC9-4D8F-4DDC-BB28-9BDC483A58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4547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137463E-61A1-446B-86A9-6511E83CBB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517FE5-1F90-49E6-8D01-EB2F8E6DF0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AB0B54-8CAE-4E89-9F6E-1538D5C698F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89D7C8-0E65-4273-8DE6-E55714C0BB82}" type="datetime1">
              <a:rPr lang="en-US" smtClean="0"/>
              <a:t>8/30/2021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79882D-D946-4633-90FC-56572E6BEA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CSEC 3320 - Network Security Management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2539FA-187F-4D09-93F2-DB97A9C4B8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CD5DC9-4D8F-4DDC-BB28-9BDC483A58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356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6ED28-83F2-41EC-B8C6-9545286966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46628" y="1783959"/>
            <a:ext cx="4645250" cy="2889114"/>
          </a:xfrm>
        </p:spPr>
        <p:txBody>
          <a:bodyPr anchor="b">
            <a:normAutofit/>
          </a:bodyPr>
          <a:lstStyle/>
          <a:p>
            <a:pPr algn="l"/>
            <a:r>
              <a:rPr lang="en-US" sz="4700" b="1" i="0" dirty="0">
                <a:effectLst/>
                <a:latin typeface="Lato"/>
              </a:rPr>
              <a:t>Lecture 1:</a:t>
            </a:r>
            <a:br>
              <a:rPr lang="en-US" sz="4700" b="1" i="0" dirty="0">
                <a:effectLst/>
                <a:latin typeface="Lato"/>
              </a:rPr>
            </a:br>
            <a:r>
              <a:rPr lang="en-US" sz="4700" b="1" i="0" dirty="0">
                <a:effectLst/>
                <a:latin typeface="Lato"/>
              </a:rPr>
              <a:t>Introduction to Machine Learning</a:t>
            </a:r>
            <a:endParaRPr lang="en-US" sz="47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44A4524-BC1E-4576-8E46-F73D18FAE5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46627" y="4750893"/>
            <a:ext cx="4645250" cy="1147863"/>
          </a:xfrm>
        </p:spPr>
        <p:txBody>
          <a:bodyPr anchor="t">
            <a:normAutofit/>
          </a:bodyPr>
          <a:lstStyle/>
          <a:p>
            <a:pPr algn="l"/>
            <a:r>
              <a:rPr lang="en-US" sz="2000" dirty="0"/>
              <a:t>Gonzalo De La Torre Parra, Ph.D.</a:t>
            </a:r>
          </a:p>
          <a:p>
            <a:pPr algn="l"/>
            <a:r>
              <a:rPr lang="en-US" sz="2000" dirty="0"/>
              <a:t>Fall 2021</a:t>
            </a: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5A2E61C8-3CFF-41C0-A793-B88CFCAAD4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105"/>
          <a:stretch/>
        </p:blipFill>
        <p:spPr>
          <a:xfrm>
            <a:off x="391886" y="446118"/>
            <a:ext cx="5632268" cy="6411882"/>
          </a:xfrm>
          <a:custGeom>
            <a:avLst/>
            <a:gdLst/>
            <a:ahLst/>
            <a:cxnLst/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FC7254-CD66-4CCE-A773-559490C8A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03280" y="603504"/>
            <a:ext cx="548640" cy="548640"/>
          </a:xfrm>
          <a:prstGeom prst="ellipse">
            <a:avLst/>
          </a:prstGeom>
          <a:solidFill>
            <a:srgbClr val="7F7F7F"/>
          </a:solidFill>
        </p:spPr>
        <p:txBody>
          <a:bodyPr anchor="ctr">
            <a:normAutofit/>
          </a:bodyPr>
          <a:lstStyle/>
          <a:p>
            <a:pPr algn="ctr">
              <a:spcAft>
                <a:spcPts val="600"/>
              </a:spcAft>
            </a:pPr>
            <a:fld id="{39CD5DC9-4D8F-4DDC-BB28-9BDC483A5893}" type="slidenum">
              <a:rPr lang="en-US" sz="1500">
                <a:solidFill>
                  <a:srgbClr val="FFFFFF"/>
                </a:solidFill>
              </a:rPr>
              <a:pPr algn="ctr">
                <a:spcAft>
                  <a:spcPts val="600"/>
                </a:spcAft>
              </a:pPr>
              <a:t>1</a:t>
            </a:fld>
            <a:endParaRPr lang="en-US" sz="1500">
              <a:solidFill>
                <a:srgbClr val="FFFFFF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950AE7-5F11-4848-B0F6-746AE1EA77F1}"/>
              </a:ext>
            </a:extLst>
          </p:cNvPr>
          <p:cNvSpPr txBox="1"/>
          <p:nvPr/>
        </p:nvSpPr>
        <p:spPr>
          <a:xfrm>
            <a:off x="1" y="0"/>
            <a:ext cx="12192000" cy="369332"/>
          </a:xfrm>
          <a:prstGeom prst="rect">
            <a:avLst/>
          </a:prstGeom>
          <a:solidFill>
            <a:srgbClr val="CB333B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BF6106-1C07-4B2C-993B-F393E9954F2E}"/>
              </a:ext>
            </a:extLst>
          </p:cNvPr>
          <p:cNvSpPr txBox="1"/>
          <p:nvPr/>
        </p:nvSpPr>
        <p:spPr>
          <a:xfrm>
            <a:off x="0" y="6488668"/>
            <a:ext cx="12192000" cy="369332"/>
          </a:xfrm>
          <a:prstGeom prst="rect">
            <a:avLst/>
          </a:prstGeom>
          <a:solidFill>
            <a:srgbClr val="CB333B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1B59939-87EC-4313-A659-A2B7CDC90FE4}"/>
              </a:ext>
            </a:extLst>
          </p:cNvPr>
          <p:cNvCxnSpPr/>
          <p:nvPr/>
        </p:nvCxnSpPr>
        <p:spPr>
          <a:xfrm>
            <a:off x="-1" y="369332"/>
            <a:ext cx="12192000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3852ED2-6C55-4B6B-A10B-9065158C2DC2}"/>
              </a:ext>
            </a:extLst>
          </p:cNvPr>
          <p:cNvCxnSpPr/>
          <p:nvPr/>
        </p:nvCxnSpPr>
        <p:spPr>
          <a:xfrm>
            <a:off x="-1" y="6488668"/>
            <a:ext cx="12192000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8F5E90-DDB6-4AA4-ADE2-3485BB8C1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9521" y="6488667"/>
            <a:ext cx="4256653" cy="36576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1600" b="1" dirty="0">
                <a:solidFill>
                  <a:schemeClr val="tx1">
                    <a:alpha val="80000"/>
                  </a:schemeClr>
                </a:solidFill>
              </a:rPr>
              <a:t>ENGR 4399 –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36648138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4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CBD955-0D43-4BCA-BFC9-A00BEF3527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01650"/>
            <a:ext cx="10515600" cy="5675313"/>
          </a:xfrm>
        </p:spPr>
        <p:txBody>
          <a:bodyPr>
            <a:normAutofit/>
          </a:bodyPr>
          <a:lstStyle/>
          <a:p>
            <a:r>
              <a:rPr lang="en-US" sz="2000" dirty="0"/>
              <a:t>The digits data is made up of 1797 8  8 images. We need to use the images (stored as matrices) to predict the true digit.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The </a:t>
            </a:r>
            <a:r>
              <a:rPr lang="en-US" sz="2000" dirty="0" err="1"/>
              <a:t>Xs</a:t>
            </a:r>
            <a:r>
              <a:rPr lang="en-US" sz="2000" dirty="0"/>
              <a:t> are the 8 x 8 matrices and Ys are the actual true digits: Y = 0 and Y = 4.</a:t>
            </a:r>
          </a:p>
          <a:p>
            <a:r>
              <a:rPr lang="en-US" sz="2000" dirty="0"/>
              <a:t>Since what we want to predict, i.e., Y , is a discrete-valued quantity or is a label, this supervised ML problem is called CLASSIFICATION.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1EDC5A-F566-452F-AE11-8478462E4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D5DC9-4D8F-4DDC-BB28-9BDC483A5893}" type="slidenum">
              <a:rPr lang="en-US" smtClean="0"/>
              <a:t>10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7368C7-1C31-4429-9248-C66BA0F1761A}"/>
              </a:ext>
            </a:extLst>
          </p:cNvPr>
          <p:cNvSpPr txBox="1"/>
          <p:nvPr/>
        </p:nvSpPr>
        <p:spPr>
          <a:xfrm>
            <a:off x="1" y="0"/>
            <a:ext cx="12192000" cy="369332"/>
          </a:xfrm>
          <a:prstGeom prst="rect">
            <a:avLst/>
          </a:prstGeom>
          <a:solidFill>
            <a:srgbClr val="CB333B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3DA1A6E-6B46-446D-A1EE-567B0CB88731}"/>
              </a:ext>
            </a:extLst>
          </p:cNvPr>
          <p:cNvSpPr txBox="1"/>
          <p:nvPr/>
        </p:nvSpPr>
        <p:spPr>
          <a:xfrm>
            <a:off x="0" y="6488668"/>
            <a:ext cx="12192000" cy="369332"/>
          </a:xfrm>
          <a:prstGeom prst="rect">
            <a:avLst/>
          </a:prstGeom>
          <a:solidFill>
            <a:srgbClr val="CB333B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B241BF5-F924-454C-9450-AE764C722535}"/>
              </a:ext>
            </a:extLst>
          </p:cNvPr>
          <p:cNvCxnSpPr/>
          <p:nvPr/>
        </p:nvCxnSpPr>
        <p:spPr>
          <a:xfrm>
            <a:off x="-1" y="369332"/>
            <a:ext cx="12192000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C1B084C-457E-47AB-8AF1-C18739941030}"/>
              </a:ext>
            </a:extLst>
          </p:cNvPr>
          <p:cNvCxnSpPr/>
          <p:nvPr/>
        </p:nvCxnSpPr>
        <p:spPr>
          <a:xfrm>
            <a:off x="-1" y="6488668"/>
            <a:ext cx="12192000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8B5EF88F-01D4-4EE4-ABE3-A770BF5F1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9521" y="6488667"/>
            <a:ext cx="4256653" cy="36576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1600" b="1" dirty="0">
                <a:solidFill>
                  <a:schemeClr val="bg1">
                    <a:alpha val="80000"/>
                  </a:schemeClr>
                </a:solidFill>
              </a:rPr>
              <a:t>ENGR 4399 – Machine Learning</a:t>
            </a:r>
          </a:p>
        </p:txBody>
      </p:sp>
      <p:pic>
        <p:nvPicPr>
          <p:cNvPr id="6" name="Picture 5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A87F5D80-3305-40BC-8343-E2ABF4CBCC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0454" y="1170965"/>
            <a:ext cx="6911089" cy="353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3240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1EDC5A-F566-452F-AE11-8478462E4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D5DC9-4D8F-4DDC-BB28-9BDC483A5893}" type="slidenum">
              <a:rPr lang="en-US" smtClean="0"/>
              <a:t>11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7368C7-1C31-4429-9248-C66BA0F1761A}"/>
              </a:ext>
            </a:extLst>
          </p:cNvPr>
          <p:cNvSpPr txBox="1"/>
          <p:nvPr/>
        </p:nvSpPr>
        <p:spPr>
          <a:xfrm>
            <a:off x="1" y="0"/>
            <a:ext cx="12192000" cy="369332"/>
          </a:xfrm>
          <a:prstGeom prst="rect">
            <a:avLst/>
          </a:prstGeom>
          <a:solidFill>
            <a:srgbClr val="CB333B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3DA1A6E-6B46-446D-A1EE-567B0CB88731}"/>
              </a:ext>
            </a:extLst>
          </p:cNvPr>
          <p:cNvSpPr txBox="1"/>
          <p:nvPr/>
        </p:nvSpPr>
        <p:spPr>
          <a:xfrm>
            <a:off x="0" y="6488668"/>
            <a:ext cx="12192000" cy="369332"/>
          </a:xfrm>
          <a:prstGeom prst="rect">
            <a:avLst/>
          </a:prstGeom>
          <a:solidFill>
            <a:srgbClr val="CB333B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B241BF5-F924-454C-9450-AE764C722535}"/>
              </a:ext>
            </a:extLst>
          </p:cNvPr>
          <p:cNvCxnSpPr/>
          <p:nvPr/>
        </p:nvCxnSpPr>
        <p:spPr>
          <a:xfrm>
            <a:off x="-1" y="369332"/>
            <a:ext cx="12192000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C1B084C-457E-47AB-8AF1-C18739941030}"/>
              </a:ext>
            </a:extLst>
          </p:cNvPr>
          <p:cNvCxnSpPr/>
          <p:nvPr/>
        </p:nvCxnSpPr>
        <p:spPr>
          <a:xfrm>
            <a:off x="-1" y="6488668"/>
            <a:ext cx="12192000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8B5EF88F-01D4-4EE4-ABE3-A770BF5F1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9521" y="6488667"/>
            <a:ext cx="4256653" cy="36576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1600" b="1" dirty="0">
                <a:solidFill>
                  <a:schemeClr val="bg1">
                    <a:alpha val="80000"/>
                  </a:schemeClr>
                </a:solidFill>
              </a:rPr>
              <a:t>ENGR 4399 – Machine Learning</a:t>
            </a:r>
          </a:p>
        </p:txBody>
      </p:sp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B7A61193-1360-4B55-A13F-5D8DD7C342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4913" y="492440"/>
            <a:ext cx="9062172" cy="5873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9038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1EDC5A-F566-452F-AE11-8478462E4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D5DC9-4D8F-4DDC-BB28-9BDC483A5893}" type="slidenum">
              <a:rPr lang="en-US" smtClean="0"/>
              <a:t>12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7368C7-1C31-4429-9248-C66BA0F1761A}"/>
              </a:ext>
            </a:extLst>
          </p:cNvPr>
          <p:cNvSpPr txBox="1"/>
          <p:nvPr/>
        </p:nvSpPr>
        <p:spPr>
          <a:xfrm>
            <a:off x="1" y="0"/>
            <a:ext cx="12192000" cy="369332"/>
          </a:xfrm>
          <a:prstGeom prst="rect">
            <a:avLst/>
          </a:prstGeom>
          <a:solidFill>
            <a:srgbClr val="CB333B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3DA1A6E-6B46-446D-A1EE-567B0CB88731}"/>
              </a:ext>
            </a:extLst>
          </p:cNvPr>
          <p:cNvSpPr txBox="1"/>
          <p:nvPr/>
        </p:nvSpPr>
        <p:spPr>
          <a:xfrm>
            <a:off x="0" y="6488668"/>
            <a:ext cx="12192000" cy="369332"/>
          </a:xfrm>
          <a:prstGeom prst="rect">
            <a:avLst/>
          </a:prstGeom>
          <a:solidFill>
            <a:srgbClr val="CB333B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B241BF5-F924-454C-9450-AE764C722535}"/>
              </a:ext>
            </a:extLst>
          </p:cNvPr>
          <p:cNvCxnSpPr/>
          <p:nvPr/>
        </p:nvCxnSpPr>
        <p:spPr>
          <a:xfrm>
            <a:off x="-1" y="369332"/>
            <a:ext cx="12192000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C1B084C-457E-47AB-8AF1-C18739941030}"/>
              </a:ext>
            </a:extLst>
          </p:cNvPr>
          <p:cNvCxnSpPr/>
          <p:nvPr/>
        </p:nvCxnSpPr>
        <p:spPr>
          <a:xfrm>
            <a:off x="-1" y="6488668"/>
            <a:ext cx="12192000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8B5EF88F-01D4-4EE4-ABE3-A770BF5F1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9521" y="6488667"/>
            <a:ext cx="4256653" cy="36576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1600" b="1" dirty="0">
                <a:solidFill>
                  <a:schemeClr val="bg1">
                    <a:alpha val="80000"/>
                  </a:schemeClr>
                </a:solidFill>
              </a:rPr>
              <a:t>ENGR 4399 – Machine Learning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CC99D5-70C0-4019-8815-3F636ABA12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0112" y="598794"/>
            <a:ext cx="7831774" cy="5644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6656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ED3EF-6A24-401C-97A0-B491B3F17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48719"/>
            <a:ext cx="10515600" cy="1141969"/>
          </a:xfrm>
        </p:spPr>
        <p:txBody>
          <a:bodyPr/>
          <a:lstStyle/>
          <a:p>
            <a:r>
              <a:rPr lang="en-US" dirty="0"/>
              <a:t>Training for Supervised ML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1EDC5A-F566-452F-AE11-8478462E4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D5DC9-4D8F-4DDC-BB28-9BDC483A5893}" type="slidenum">
              <a:rPr lang="en-US" smtClean="0"/>
              <a:t>13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7368C7-1C31-4429-9248-C66BA0F1761A}"/>
              </a:ext>
            </a:extLst>
          </p:cNvPr>
          <p:cNvSpPr txBox="1"/>
          <p:nvPr/>
        </p:nvSpPr>
        <p:spPr>
          <a:xfrm>
            <a:off x="1" y="0"/>
            <a:ext cx="12192000" cy="369332"/>
          </a:xfrm>
          <a:prstGeom prst="rect">
            <a:avLst/>
          </a:prstGeom>
          <a:solidFill>
            <a:srgbClr val="CB333B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3DA1A6E-6B46-446D-A1EE-567B0CB88731}"/>
              </a:ext>
            </a:extLst>
          </p:cNvPr>
          <p:cNvSpPr txBox="1"/>
          <p:nvPr/>
        </p:nvSpPr>
        <p:spPr>
          <a:xfrm>
            <a:off x="0" y="6488668"/>
            <a:ext cx="12192000" cy="369332"/>
          </a:xfrm>
          <a:prstGeom prst="rect">
            <a:avLst/>
          </a:prstGeom>
          <a:solidFill>
            <a:srgbClr val="CB333B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B241BF5-F924-454C-9450-AE764C722535}"/>
              </a:ext>
            </a:extLst>
          </p:cNvPr>
          <p:cNvCxnSpPr/>
          <p:nvPr/>
        </p:nvCxnSpPr>
        <p:spPr>
          <a:xfrm>
            <a:off x="-1" y="369332"/>
            <a:ext cx="12192000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C1B084C-457E-47AB-8AF1-C18739941030}"/>
              </a:ext>
            </a:extLst>
          </p:cNvPr>
          <p:cNvCxnSpPr/>
          <p:nvPr/>
        </p:nvCxnSpPr>
        <p:spPr>
          <a:xfrm>
            <a:off x="-1" y="6488668"/>
            <a:ext cx="12192000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8B5EF88F-01D4-4EE4-ABE3-A770BF5F1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9521" y="6488667"/>
            <a:ext cx="4256653" cy="36576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1600" b="1" dirty="0">
                <a:solidFill>
                  <a:schemeClr val="bg1">
                    <a:alpha val="80000"/>
                  </a:schemeClr>
                </a:solidFill>
              </a:rPr>
              <a:t>ENGR 4399 – Machine Learning</a:t>
            </a:r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51ED0E6C-24F6-4853-8517-38877322F0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6359" y="1487797"/>
            <a:ext cx="6457442" cy="4821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958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1EDC5A-F566-452F-AE11-8478462E4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D5DC9-4D8F-4DDC-BB28-9BDC483A5893}" type="slidenum">
              <a:rPr lang="en-US" smtClean="0"/>
              <a:t>14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7368C7-1C31-4429-9248-C66BA0F1761A}"/>
              </a:ext>
            </a:extLst>
          </p:cNvPr>
          <p:cNvSpPr txBox="1"/>
          <p:nvPr/>
        </p:nvSpPr>
        <p:spPr>
          <a:xfrm>
            <a:off x="1" y="0"/>
            <a:ext cx="12192000" cy="369332"/>
          </a:xfrm>
          <a:prstGeom prst="rect">
            <a:avLst/>
          </a:prstGeom>
          <a:solidFill>
            <a:srgbClr val="CB333B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3DA1A6E-6B46-446D-A1EE-567B0CB88731}"/>
              </a:ext>
            </a:extLst>
          </p:cNvPr>
          <p:cNvSpPr txBox="1"/>
          <p:nvPr/>
        </p:nvSpPr>
        <p:spPr>
          <a:xfrm>
            <a:off x="0" y="6488668"/>
            <a:ext cx="12192000" cy="369332"/>
          </a:xfrm>
          <a:prstGeom prst="rect">
            <a:avLst/>
          </a:prstGeom>
          <a:solidFill>
            <a:srgbClr val="CB333B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B241BF5-F924-454C-9450-AE764C722535}"/>
              </a:ext>
            </a:extLst>
          </p:cNvPr>
          <p:cNvCxnSpPr/>
          <p:nvPr/>
        </p:nvCxnSpPr>
        <p:spPr>
          <a:xfrm>
            <a:off x="-1" y="369332"/>
            <a:ext cx="12192000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C1B084C-457E-47AB-8AF1-C18739941030}"/>
              </a:ext>
            </a:extLst>
          </p:cNvPr>
          <p:cNvCxnSpPr/>
          <p:nvPr/>
        </p:nvCxnSpPr>
        <p:spPr>
          <a:xfrm>
            <a:off x="-1" y="6488668"/>
            <a:ext cx="12192000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8B5EF88F-01D4-4EE4-ABE3-A770BF5F1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9521" y="6488667"/>
            <a:ext cx="4256653" cy="36576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1600" b="1" dirty="0">
                <a:solidFill>
                  <a:schemeClr val="bg1">
                    <a:alpha val="80000"/>
                  </a:schemeClr>
                </a:solidFill>
              </a:rPr>
              <a:t>ENGR 4399 – Machine Learning</a:t>
            </a:r>
          </a:p>
        </p:txBody>
      </p:sp>
      <p:pic>
        <p:nvPicPr>
          <p:cNvPr id="6" name="Picture 5" descr="Text, letter&#10;&#10;Description automatically generated">
            <a:extLst>
              <a:ext uri="{FF2B5EF4-FFF2-40B4-BE49-F238E27FC236}">
                <a16:creationId xmlns:a16="http://schemas.microsoft.com/office/drawing/2014/main" id="{F9DA9667-967E-4EE0-92C9-0F6E80E749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9455" y="595145"/>
            <a:ext cx="7533087" cy="582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1610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ED3EF-6A24-401C-97A0-B491B3F17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48719"/>
            <a:ext cx="10515600" cy="1141969"/>
          </a:xfrm>
        </p:spPr>
        <p:txBody>
          <a:bodyPr/>
          <a:lstStyle/>
          <a:p>
            <a:r>
              <a:rPr lang="en-US" dirty="0"/>
              <a:t>Some fundamental Questions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1EDC5A-F566-452F-AE11-8478462E4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D5DC9-4D8F-4DDC-BB28-9BDC483A5893}" type="slidenum">
              <a:rPr lang="en-US" smtClean="0"/>
              <a:t>15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7368C7-1C31-4429-9248-C66BA0F1761A}"/>
              </a:ext>
            </a:extLst>
          </p:cNvPr>
          <p:cNvSpPr txBox="1"/>
          <p:nvPr/>
        </p:nvSpPr>
        <p:spPr>
          <a:xfrm>
            <a:off x="1" y="0"/>
            <a:ext cx="12192000" cy="369332"/>
          </a:xfrm>
          <a:prstGeom prst="rect">
            <a:avLst/>
          </a:prstGeom>
          <a:solidFill>
            <a:srgbClr val="CB333B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3DA1A6E-6B46-446D-A1EE-567B0CB88731}"/>
              </a:ext>
            </a:extLst>
          </p:cNvPr>
          <p:cNvSpPr txBox="1"/>
          <p:nvPr/>
        </p:nvSpPr>
        <p:spPr>
          <a:xfrm>
            <a:off x="0" y="6488668"/>
            <a:ext cx="12192000" cy="369332"/>
          </a:xfrm>
          <a:prstGeom prst="rect">
            <a:avLst/>
          </a:prstGeom>
          <a:solidFill>
            <a:srgbClr val="CB333B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B241BF5-F924-454C-9450-AE764C722535}"/>
              </a:ext>
            </a:extLst>
          </p:cNvPr>
          <p:cNvCxnSpPr/>
          <p:nvPr/>
        </p:nvCxnSpPr>
        <p:spPr>
          <a:xfrm>
            <a:off x="-1" y="369332"/>
            <a:ext cx="12192000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C1B084C-457E-47AB-8AF1-C18739941030}"/>
              </a:ext>
            </a:extLst>
          </p:cNvPr>
          <p:cNvCxnSpPr/>
          <p:nvPr/>
        </p:nvCxnSpPr>
        <p:spPr>
          <a:xfrm>
            <a:off x="-1" y="6488668"/>
            <a:ext cx="12192000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8B5EF88F-01D4-4EE4-ABE3-A770BF5F1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9521" y="6488667"/>
            <a:ext cx="4256653" cy="36576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1600" b="1" dirty="0">
                <a:solidFill>
                  <a:schemeClr val="bg1">
                    <a:alpha val="80000"/>
                  </a:schemeClr>
                </a:solidFill>
              </a:rPr>
              <a:t>ENGR 4399 – Machine Learning</a:t>
            </a:r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6AF293A7-4B98-46DB-B457-6F39F85B5D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0569" y="1597399"/>
            <a:ext cx="9127685" cy="4711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4162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1EDC5A-F566-452F-AE11-8478462E4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D5DC9-4D8F-4DDC-BB28-9BDC483A5893}" type="slidenum">
              <a:rPr lang="en-US" smtClean="0"/>
              <a:t>16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7368C7-1C31-4429-9248-C66BA0F1761A}"/>
              </a:ext>
            </a:extLst>
          </p:cNvPr>
          <p:cNvSpPr txBox="1"/>
          <p:nvPr/>
        </p:nvSpPr>
        <p:spPr>
          <a:xfrm>
            <a:off x="1" y="0"/>
            <a:ext cx="12192000" cy="369332"/>
          </a:xfrm>
          <a:prstGeom prst="rect">
            <a:avLst/>
          </a:prstGeom>
          <a:solidFill>
            <a:srgbClr val="CB333B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3DA1A6E-6B46-446D-A1EE-567B0CB88731}"/>
              </a:ext>
            </a:extLst>
          </p:cNvPr>
          <p:cNvSpPr txBox="1"/>
          <p:nvPr/>
        </p:nvSpPr>
        <p:spPr>
          <a:xfrm>
            <a:off x="0" y="6488668"/>
            <a:ext cx="12192000" cy="369332"/>
          </a:xfrm>
          <a:prstGeom prst="rect">
            <a:avLst/>
          </a:prstGeom>
          <a:solidFill>
            <a:srgbClr val="CB333B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B241BF5-F924-454C-9450-AE764C722535}"/>
              </a:ext>
            </a:extLst>
          </p:cNvPr>
          <p:cNvCxnSpPr/>
          <p:nvPr/>
        </p:nvCxnSpPr>
        <p:spPr>
          <a:xfrm>
            <a:off x="-1" y="369332"/>
            <a:ext cx="12192000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C1B084C-457E-47AB-8AF1-C18739941030}"/>
              </a:ext>
            </a:extLst>
          </p:cNvPr>
          <p:cNvCxnSpPr/>
          <p:nvPr/>
        </p:nvCxnSpPr>
        <p:spPr>
          <a:xfrm>
            <a:off x="-1" y="6488668"/>
            <a:ext cx="12192000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8B5EF88F-01D4-4EE4-ABE3-A770BF5F1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9521" y="6488667"/>
            <a:ext cx="4256653" cy="36576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1600" b="1" dirty="0">
                <a:solidFill>
                  <a:schemeClr val="bg1">
                    <a:alpha val="80000"/>
                  </a:schemeClr>
                </a:solidFill>
              </a:rPr>
              <a:t>ENGR 4399 – Machine Learning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20CEB6-E0A1-4B44-9CBD-C4654A2E20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835" y="771154"/>
            <a:ext cx="10250330" cy="5315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3110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1EDC5A-F566-452F-AE11-8478462E4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D5DC9-4D8F-4DDC-BB28-9BDC483A5893}" type="slidenum">
              <a:rPr lang="en-US" smtClean="0"/>
              <a:t>17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7368C7-1C31-4429-9248-C66BA0F1761A}"/>
              </a:ext>
            </a:extLst>
          </p:cNvPr>
          <p:cNvSpPr txBox="1"/>
          <p:nvPr/>
        </p:nvSpPr>
        <p:spPr>
          <a:xfrm>
            <a:off x="1" y="0"/>
            <a:ext cx="12192000" cy="369332"/>
          </a:xfrm>
          <a:prstGeom prst="rect">
            <a:avLst/>
          </a:prstGeom>
          <a:solidFill>
            <a:srgbClr val="CB333B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3DA1A6E-6B46-446D-A1EE-567B0CB88731}"/>
              </a:ext>
            </a:extLst>
          </p:cNvPr>
          <p:cNvSpPr txBox="1"/>
          <p:nvPr/>
        </p:nvSpPr>
        <p:spPr>
          <a:xfrm>
            <a:off x="0" y="6488668"/>
            <a:ext cx="12192000" cy="369332"/>
          </a:xfrm>
          <a:prstGeom prst="rect">
            <a:avLst/>
          </a:prstGeom>
          <a:solidFill>
            <a:srgbClr val="CB333B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B241BF5-F924-454C-9450-AE764C722535}"/>
              </a:ext>
            </a:extLst>
          </p:cNvPr>
          <p:cNvCxnSpPr/>
          <p:nvPr/>
        </p:nvCxnSpPr>
        <p:spPr>
          <a:xfrm>
            <a:off x="-1" y="369332"/>
            <a:ext cx="12192000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C1B084C-457E-47AB-8AF1-C18739941030}"/>
              </a:ext>
            </a:extLst>
          </p:cNvPr>
          <p:cNvCxnSpPr/>
          <p:nvPr/>
        </p:nvCxnSpPr>
        <p:spPr>
          <a:xfrm>
            <a:off x="-1" y="6488668"/>
            <a:ext cx="12192000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8B5EF88F-01D4-4EE4-ABE3-A770BF5F1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9521" y="6488667"/>
            <a:ext cx="4256653" cy="36576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1600" b="1" dirty="0">
                <a:solidFill>
                  <a:schemeClr val="bg1">
                    <a:alpha val="80000"/>
                  </a:schemeClr>
                </a:solidFill>
              </a:rPr>
              <a:t>ENGR 4399 – Machine Learning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0A5BF2F-E0B8-40BC-8A50-61D10132A5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6205" y="655664"/>
            <a:ext cx="8679587" cy="5546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0593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1EDC5A-F566-452F-AE11-8478462E4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D5DC9-4D8F-4DDC-BB28-9BDC483A5893}" type="slidenum">
              <a:rPr lang="en-US" smtClean="0"/>
              <a:t>18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7368C7-1C31-4429-9248-C66BA0F1761A}"/>
              </a:ext>
            </a:extLst>
          </p:cNvPr>
          <p:cNvSpPr txBox="1"/>
          <p:nvPr/>
        </p:nvSpPr>
        <p:spPr>
          <a:xfrm>
            <a:off x="1" y="0"/>
            <a:ext cx="12192000" cy="369332"/>
          </a:xfrm>
          <a:prstGeom prst="rect">
            <a:avLst/>
          </a:prstGeom>
          <a:solidFill>
            <a:srgbClr val="CB333B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3DA1A6E-6B46-446D-A1EE-567B0CB88731}"/>
              </a:ext>
            </a:extLst>
          </p:cNvPr>
          <p:cNvSpPr txBox="1"/>
          <p:nvPr/>
        </p:nvSpPr>
        <p:spPr>
          <a:xfrm>
            <a:off x="0" y="6488668"/>
            <a:ext cx="12192000" cy="369332"/>
          </a:xfrm>
          <a:prstGeom prst="rect">
            <a:avLst/>
          </a:prstGeom>
          <a:solidFill>
            <a:srgbClr val="CB333B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B241BF5-F924-454C-9450-AE764C722535}"/>
              </a:ext>
            </a:extLst>
          </p:cNvPr>
          <p:cNvCxnSpPr/>
          <p:nvPr/>
        </p:nvCxnSpPr>
        <p:spPr>
          <a:xfrm>
            <a:off x="-1" y="369332"/>
            <a:ext cx="12192000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C1B084C-457E-47AB-8AF1-C18739941030}"/>
              </a:ext>
            </a:extLst>
          </p:cNvPr>
          <p:cNvCxnSpPr/>
          <p:nvPr/>
        </p:nvCxnSpPr>
        <p:spPr>
          <a:xfrm>
            <a:off x="-1" y="6488668"/>
            <a:ext cx="12192000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8B5EF88F-01D4-4EE4-ABE3-A770BF5F1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9521" y="6488667"/>
            <a:ext cx="4256653" cy="36576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1600" b="1" dirty="0">
                <a:solidFill>
                  <a:schemeClr val="bg1">
                    <a:alpha val="80000"/>
                  </a:schemeClr>
                </a:solidFill>
              </a:rPr>
              <a:t>ENGR 4399 – Machine Learning</a:t>
            </a:r>
          </a:p>
        </p:txBody>
      </p:sp>
      <p:pic>
        <p:nvPicPr>
          <p:cNvPr id="6" name="Picture 5" descr="Text, letter&#10;&#10;Description automatically generated">
            <a:extLst>
              <a:ext uri="{FF2B5EF4-FFF2-40B4-BE49-F238E27FC236}">
                <a16:creationId xmlns:a16="http://schemas.microsoft.com/office/drawing/2014/main" id="{82787090-1E1F-48D6-ABB2-D930FF82F2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361" y="404390"/>
            <a:ext cx="10231278" cy="6049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954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1EDC5A-F566-452F-AE11-8478462E4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D5DC9-4D8F-4DDC-BB28-9BDC483A5893}" type="slidenum">
              <a:rPr lang="en-US" smtClean="0"/>
              <a:t>19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7368C7-1C31-4429-9248-C66BA0F1761A}"/>
              </a:ext>
            </a:extLst>
          </p:cNvPr>
          <p:cNvSpPr txBox="1"/>
          <p:nvPr/>
        </p:nvSpPr>
        <p:spPr>
          <a:xfrm>
            <a:off x="1" y="0"/>
            <a:ext cx="12192000" cy="369332"/>
          </a:xfrm>
          <a:prstGeom prst="rect">
            <a:avLst/>
          </a:prstGeom>
          <a:solidFill>
            <a:srgbClr val="CB333B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3DA1A6E-6B46-446D-A1EE-567B0CB88731}"/>
              </a:ext>
            </a:extLst>
          </p:cNvPr>
          <p:cNvSpPr txBox="1"/>
          <p:nvPr/>
        </p:nvSpPr>
        <p:spPr>
          <a:xfrm>
            <a:off x="0" y="6488668"/>
            <a:ext cx="12192000" cy="369332"/>
          </a:xfrm>
          <a:prstGeom prst="rect">
            <a:avLst/>
          </a:prstGeom>
          <a:solidFill>
            <a:srgbClr val="CB333B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B241BF5-F924-454C-9450-AE764C722535}"/>
              </a:ext>
            </a:extLst>
          </p:cNvPr>
          <p:cNvCxnSpPr/>
          <p:nvPr/>
        </p:nvCxnSpPr>
        <p:spPr>
          <a:xfrm>
            <a:off x="-1" y="369332"/>
            <a:ext cx="12192000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C1B084C-457E-47AB-8AF1-C18739941030}"/>
              </a:ext>
            </a:extLst>
          </p:cNvPr>
          <p:cNvCxnSpPr/>
          <p:nvPr/>
        </p:nvCxnSpPr>
        <p:spPr>
          <a:xfrm>
            <a:off x="-1" y="6488668"/>
            <a:ext cx="12192000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8B5EF88F-01D4-4EE4-ABE3-A770BF5F1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9521" y="6488667"/>
            <a:ext cx="4256653" cy="36576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1600" b="1" dirty="0">
                <a:solidFill>
                  <a:schemeClr val="bg1">
                    <a:alpha val="80000"/>
                  </a:schemeClr>
                </a:solidFill>
              </a:rPr>
              <a:t>ENGR 4399 – Machine Learning</a:t>
            </a:r>
          </a:p>
        </p:txBody>
      </p:sp>
      <p:pic>
        <p:nvPicPr>
          <p:cNvPr id="6" name="Picture 5" descr="Text, letter&#10;&#10;Description automatically generated">
            <a:extLst>
              <a:ext uri="{FF2B5EF4-FFF2-40B4-BE49-F238E27FC236}">
                <a16:creationId xmlns:a16="http://schemas.microsoft.com/office/drawing/2014/main" id="{A434D05B-29A2-43A1-8596-073ECA7620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6889" y="785443"/>
            <a:ext cx="7678222" cy="5287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7058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ED3EF-6A24-401C-97A0-B491B3F17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48719"/>
            <a:ext cx="10515600" cy="1141969"/>
          </a:xfrm>
        </p:spPr>
        <p:txBody>
          <a:bodyPr/>
          <a:lstStyle/>
          <a:p>
            <a:r>
              <a:rPr lang="en-US" dirty="0"/>
              <a:t>Overview and Basics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CBD955-0D43-4BCA-BFC9-A00BEF3527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Overview of standard ML techniques using basic mathematical expressions and MATLAB exercises notebooks. </a:t>
            </a:r>
          </a:p>
          <a:p>
            <a:r>
              <a:rPr lang="en-US" dirty="0"/>
              <a:t>Topics: Introduction to concepts of training, testing, and cross-validation. Linear and nonlinear supervised methods in regression and classification including linear discriminant analysis, logistic regression, nearest neighbor, support vector machines, ridge regression, LASSO, elastic net, and neural networks.</a:t>
            </a:r>
          </a:p>
          <a:p>
            <a:r>
              <a:rPr lang="en-US" dirty="0"/>
              <a:t>Unsupervised methods including clustering and dimensionality reduction (k-means, GMMs, Hierarchical).</a:t>
            </a:r>
          </a:p>
          <a:p>
            <a:r>
              <a:rPr lang="en-US" dirty="0"/>
              <a:t>Additional topics depending on time.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1EDC5A-F566-452F-AE11-8478462E4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D5DC9-4D8F-4DDC-BB28-9BDC483A5893}" type="slidenum">
              <a:rPr lang="en-US" smtClean="0"/>
              <a:t>2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7368C7-1C31-4429-9248-C66BA0F1761A}"/>
              </a:ext>
            </a:extLst>
          </p:cNvPr>
          <p:cNvSpPr txBox="1"/>
          <p:nvPr/>
        </p:nvSpPr>
        <p:spPr>
          <a:xfrm>
            <a:off x="1" y="0"/>
            <a:ext cx="12192000" cy="369332"/>
          </a:xfrm>
          <a:prstGeom prst="rect">
            <a:avLst/>
          </a:prstGeom>
          <a:solidFill>
            <a:srgbClr val="CB333B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3DA1A6E-6B46-446D-A1EE-567B0CB88731}"/>
              </a:ext>
            </a:extLst>
          </p:cNvPr>
          <p:cNvSpPr txBox="1"/>
          <p:nvPr/>
        </p:nvSpPr>
        <p:spPr>
          <a:xfrm>
            <a:off x="0" y="6488668"/>
            <a:ext cx="12192000" cy="369332"/>
          </a:xfrm>
          <a:prstGeom prst="rect">
            <a:avLst/>
          </a:prstGeom>
          <a:solidFill>
            <a:srgbClr val="CB333B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B241BF5-F924-454C-9450-AE764C722535}"/>
              </a:ext>
            </a:extLst>
          </p:cNvPr>
          <p:cNvCxnSpPr/>
          <p:nvPr/>
        </p:nvCxnSpPr>
        <p:spPr>
          <a:xfrm>
            <a:off x="-1" y="369332"/>
            <a:ext cx="12192000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C1B084C-457E-47AB-8AF1-C18739941030}"/>
              </a:ext>
            </a:extLst>
          </p:cNvPr>
          <p:cNvCxnSpPr/>
          <p:nvPr/>
        </p:nvCxnSpPr>
        <p:spPr>
          <a:xfrm>
            <a:off x="-1" y="6488668"/>
            <a:ext cx="12192000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EF115722-C990-497B-9170-71D1450BD3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9521" y="6488667"/>
            <a:ext cx="4256653" cy="36576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1600" b="1" dirty="0">
                <a:solidFill>
                  <a:schemeClr val="bg1">
                    <a:alpha val="80000"/>
                  </a:schemeClr>
                </a:solidFill>
              </a:rPr>
              <a:t>ENGR 4399 –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12956013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ED3EF-6A24-401C-97A0-B491B3F17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48719"/>
            <a:ext cx="10515600" cy="1141969"/>
          </a:xfrm>
        </p:spPr>
        <p:txBody>
          <a:bodyPr/>
          <a:lstStyle/>
          <a:p>
            <a:r>
              <a:rPr lang="en-US" dirty="0"/>
              <a:t>The Output of Training and it's Use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1EDC5A-F566-452F-AE11-8478462E4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D5DC9-4D8F-4DDC-BB28-9BDC483A5893}" type="slidenum">
              <a:rPr lang="en-US" smtClean="0"/>
              <a:t>20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7368C7-1C31-4429-9248-C66BA0F1761A}"/>
              </a:ext>
            </a:extLst>
          </p:cNvPr>
          <p:cNvSpPr txBox="1"/>
          <p:nvPr/>
        </p:nvSpPr>
        <p:spPr>
          <a:xfrm>
            <a:off x="1" y="0"/>
            <a:ext cx="12192000" cy="369332"/>
          </a:xfrm>
          <a:prstGeom prst="rect">
            <a:avLst/>
          </a:prstGeom>
          <a:solidFill>
            <a:srgbClr val="CB333B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3DA1A6E-6B46-446D-A1EE-567B0CB88731}"/>
              </a:ext>
            </a:extLst>
          </p:cNvPr>
          <p:cNvSpPr txBox="1"/>
          <p:nvPr/>
        </p:nvSpPr>
        <p:spPr>
          <a:xfrm>
            <a:off x="0" y="6488668"/>
            <a:ext cx="12192000" cy="369332"/>
          </a:xfrm>
          <a:prstGeom prst="rect">
            <a:avLst/>
          </a:prstGeom>
          <a:solidFill>
            <a:srgbClr val="CB333B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B241BF5-F924-454C-9450-AE764C722535}"/>
              </a:ext>
            </a:extLst>
          </p:cNvPr>
          <p:cNvCxnSpPr/>
          <p:nvPr/>
        </p:nvCxnSpPr>
        <p:spPr>
          <a:xfrm>
            <a:off x="-1" y="369332"/>
            <a:ext cx="12192000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C1B084C-457E-47AB-8AF1-C18739941030}"/>
              </a:ext>
            </a:extLst>
          </p:cNvPr>
          <p:cNvCxnSpPr/>
          <p:nvPr/>
        </p:nvCxnSpPr>
        <p:spPr>
          <a:xfrm>
            <a:off x="-1" y="6488668"/>
            <a:ext cx="12192000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8B5EF88F-01D4-4EE4-ABE3-A770BF5F1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9521" y="6488667"/>
            <a:ext cx="4256653" cy="36576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1600" b="1" dirty="0">
                <a:solidFill>
                  <a:schemeClr val="bg1">
                    <a:alpha val="80000"/>
                  </a:schemeClr>
                </a:solidFill>
              </a:rPr>
              <a:t>ENGR 4399 – Machine Learning</a:t>
            </a:r>
          </a:p>
        </p:txBody>
      </p:sp>
      <p:pic>
        <p:nvPicPr>
          <p:cNvPr id="6" name="Picture 5" descr="Text, letter&#10;&#10;Description automatically generated">
            <a:extLst>
              <a:ext uri="{FF2B5EF4-FFF2-40B4-BE49-F238E27FC236}">
                <a16:creationId xmlns:a16="http://schemas.microsoft.com/office/drawing/2014/main" id="{B707379F-29CB-42BC-9C3B-96291B1C00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142" y="1544783"/>
            <a:ext cx="8888157" cy="4764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5061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ED3EF-6A24-401C-97A0-B491B3F17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48719"/>
            <a:ext cx="10515600" cy="1141969"/>
          </a:xfrm>
        </p:spPr>
        <p:txBody>
          <a:bodyPr/>
          <a:lstStyle/>
          <a:p>
            <a:r>
              <a:rPr lang="en-US" dirty="0"/>
              <a:t>Does Training Work? Types of Errors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1EDC5A-F566-452F-AE11-8478462E4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D5DC9-4D8F-4DDC-BB28-9BDC483A5893}" type="slidenum">
              <a:rPr lang="en-US" smtClean="0"/>
              <a:t>21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7368C7-1C31-4429-9248-C66BA0F1761A}"/>
              </a:ext>
            </a:extLst>
          </p:cNvPr>
          <p:cNvSpPr txBox="1"/>
          <p:nvPr/>
        </p:nvSpPr>
        <p:spPr>
          <a:xfrm>
            <a:off x="1" y="0"/>
            <a:ext cx="12192000" cy="369332"/>
          </a:xfrm>
          <a:prstGeom prst="rect">
            <a:avLst/>
          </a:prstGeom>
          <a:solidFill>
            <a:srgbClr val="CB333B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3DA1A6E-6B46-446D-A1EE-567B0CB88731}"/>
              </a:ext>
            </a:extLst>
          </p:cNvPr>
          <p:cNvSpPr txBox="1"/>
          <p:nvPr/>
        </p:nvSpPr>
        <p:spPr>
          <a:xfrm>
            <a:off x="0" y="6488668"/>
            <a:ext cx="12192000" cy="369332"/>
          </a:xfrm>
          <a:prstGeom prst="rect">
            <a:avLst/>
          </a:prstGeom>
          <a:solidFill>
            <a:srgbClr val="CB333B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B241BF5-F924-454C-9450-AE764C722535}"/>
              </a:ext>
            </a:extLst>
          </p:cNvPr>
          <p:cNvCxnSpPr/>
          <p:nvPr/>
        </p:nvCxnSpPr>
        <p:spPr>
          <a:xfrm>
            <a:off x="-1" y="369332"/>
            <a:ext cx="12192000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C1B084C-457E-47AB-8AF1-C18739941030}"/>
              </a:ext>
            </a:extLst>
          </p:cNvPr>
          <p:cNvCxnSpPr/>
          <p:nvPr/>
        </p:nvCxnSpPr>
        <p:spPr>
          <a:xfrm>
            <a:off x="-1" y="6488668"/>
            <a:ext cx="12192000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8B5EF88F-01D4-4EE4-ABE3-A770BF5F1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9521" y="6488667"/>
            <a:ext cx="4256653" cy="36576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1600" b="1" dirty="0">
                <a:solidFill>
                  <a:schemeClr val="bg1">
                    <a:alpha val="80000"/>
                  </a:schemeClr>
                </a:solidFill>
              </a:rPr>
              <a:t>ENGR 4399 – Machine Learning</a:t>
            </a:r>
          </a:p>
        </p:txBody>
      </p:sp>
      <p:pic>
        <p:nvPicPr>
          <p:cNvPr id="6" name="Picture 5" descr="Text, letter&#10;&#10;Description automatically generated">
            <a:extLst>
              <a:ext uri="{FF2B5EF4-FFF2-40B4-BE49-F238E27FC236}">
                <a16:creationId xmlns:a16="http://schemas.microsoft.com/office/drawing/2014/main" id="{1A1B1C15-8638-44B0-BB2A-8025EFEAFB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76518"/>
            <a:ext cx="10078541" cy="4743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8109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1EDC5A-F566-452F-AE11-8478462E4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D5DC9-4D8F-4DDC-BB28-9BDC483A5893}" type="slidenum">
              <a:rPr lang="en-US" smtClean="0"/>
              <a:t>22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7368C7-1C31-4429-9248-C66BA0F1761A}"/>
              </a:ext>
            </a:extLst>
          </p:cNvPr>
          <p:cNvSpPr txBox="1"/>
          <p:nvPr/>
        </p:nvSpPr>
        <p:spPr>
          <a:xfrm>
            <a:off x="1" y="0"/>
            <a:ext cx="12192000" cy="369332"/>
          </a:xfrm>
          <a:prstGeom prst="rect">
            <a:avLst/>
          </a:prstGeom>
          <a:solidFill>
            <a:srgbClr val="CB333B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3DA1A6E-6B46-446D-A1EE-567B0CB88731}"/>
              </a:ext>
            </a:extLst>
          </p:cNvPr>
          <p:cNvSpPr txBox="1"/>
          <p:nvPr/>
        </p:nvSpPr>
        <p:spPr>
          <a:xfrm>
            <a:off x="0" y="6488668"/>
            <a:ext cx="12192000" cy="369332"/>
          </a:xfrm>
          <a:prstGeom prst="rect">
            <a:avLst/>
          </a:prstGeom>
          <a:solidFill>
            <a:srgbClr val="CB333B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B241BF5-F924-454C-9450-AE764C722535}"/>
              </a:ext>
            </a:extLst>
          </p:cNvPr>
          <p:cNvCxnSpPr/>
          <p:nvPr/>
        </p:nvCxnSpPr>
        <p:spPr>
          <a:xfrm>
            <a:off x="-1" y="369332"/>
            <a:ext cx="12192000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C1B084C-457E-47AB-8AF1-C18739941030}"/>
              </a:ext>
            </a:extLst>
          </p:cNvPr>
          <p:cNvCxnSpPr/>
          <p:nvPr/>
        </p:nvCxnSpPr>
        <p:spPr>
          <a:xfrm>
            <a:off x="-1" y="6488668"/>
            <a:ext cx="12192000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8B5EF88F-01D4-4EE4-ABE3-A770BF5F1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9521" y="6488667"/>
            <a:ext cx="4256653" cy="36576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1600" b="1" dirty="0">
                <a:solidFill>
                  <a:schemeClr val="bg1">
                    <a:alpha val="80000"/>
                  </a:schemeClr>
                </a:solidFill>
              </a:rPr>
              <a:t>ENGR 4399 – Machine Learning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C9C7DF-64D1-4DCE-84C6-31A8BAF2C8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3624" y="566391"/>
            <a:ext cx="8204749" cy="5689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9618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ED3EF-6A24-401C-97A0-B491B3F17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48719"/>
            <a:ext cx="10515600" cy="1141969"/>
          </a:xfrm>
        </p:spPr>
        <p:txBody>
          <a:bodyPr>
            <a:normAutofit/>
          </a:bodyPr>
          <a:lstStyle/>
          <a:p>
            <a:r>
              <a:rPr lang="en-US" dirty="0"/>
              <a:t>Quick Review of Definitions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1EDC5A-F566-452F-AE11-8478462E4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D5DC9-4D8F-4DDC-BB28-9BDC483A5893}" type="slidenum">
              <a:rPr lang="en-US" smtClean="0"/>
              <a:t>23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7368C7-1C31-4429-9248-C66BA0F1761A}"/>
              </a:ext>
            </a:extLst>
          </p:cNvPr>
          <p:cNvSpPr txBox="1"/>
          <p:nvPr/>
        </p:nvSpPr>
        <p:spPr>
          <a:xfrm>
            <a:off x="1" y="0"/>
            <a:ext cx="12192000" cy="369332"/>
          </a:xfrm>
          <a:prstGeom prst="rect">
            <a:avLst/>
          </a:prstGeom>
          <a:solidFill>
            <a:srgbClr val="CB333B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3DA1A6E-6B46-446D-A1EE-567B0CB88731}"/>
              </a:ext>
            </a:extLst>
          </p:cNvPr>
          <p:cNvSpPr txBox="1"/>
          <p:nvPr/>
        </p:nvSpPr>
        <p:spPr>
          <a:xfrm>
            <a:off x="0" y="6488668"/>
            <a:ext cx="12192000" cy="369332"/>
          </a:xfrm>
          <a:prstGeom prst="rect">
            <a:avLst/>
          </a:prstGeom>
          <a:solidFill>
            <a:srgbClr val="CB333B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B241BF5-F924-454C-9450-AE764C722535}"/>
              </a:ext>
            </a:extLst>
          </p:cNvPr>
          <p:cNvCxnSpPr/>
          <p:nvPr/>
        </p:nvCxnSpPr>
        <p:spPr>
          <a:xfrm>
            <a:off x="-1" y="369332"/>
            <a:ext cx="12192000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C1B084C-457E-47AB-8AF1-C18739941030}"/>
              </a:ext>
            </a:extLst>
          </p:cNvPr>
          <p:cNvCxnSpPr/>
          <p:nvPr/>
        </p:nvCxnSpPr>
        <p:spPr>
          <a:xfrm>
            <a:off x="-1" y="6488668"/>
            <a:ext cx="12192000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8B5EF88F-01D4-4EE4-ABE3-A770BF5F1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9521" y="6488667"/>
            <a:ext cx="4256653" cy="36576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1600" b="1" dirty="0">
                <a:solidFill>
                  <a:schemeClr val="bg1">
                    <a:alpha val="80000"/>
                  </a:schemeClr>
                </a:solidFill>
              </a:rPr>
              <a:t>ENGR 4399 – Machine Learning</a:t>
            </a:r>
          </a:p>
        </p:txBody>
      </p:sp>
      <p:pic>
        <p:nvPicPr>
          <p:cNvPr id="6" name="Picture 5" descr="Text, letter&#10;&#10;Description automatically generated">
            <a:extLst>
              <a:ext uri="{FF2B5EF4-FFF2-40B4-BE49-F238E27FC236}">
                <a16:creationId xmlns:a16="http://schemas.microsoft.com/office/drawing/2014/main" id="{F391F2A3-67A7-464D-B9C1-1451AB4461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396" y="1555467"/>
            <a:ext cx="7151211" cy="4867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4541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ED3EF-6A24-401C-97A0-B491B3F17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48719"/>
            <a:ext cx="10515600" cy="1141969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CBD955-0D43-4BCA-BFC9-A00BEF3527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1EDC5A-F566-452F-AE11-8478462E4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D5DC9-4D8F-4DDC-BB28-9BDC483A5893}" type="slidenum">
              <a:rPr lang="en-US" smtClean="0"/>
              <a:t>24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7368C7-1C31-4429-9248-C66BA0F1761A}"/>
              </a:ext>
            </a:extLst>
          </p:cNvPr>
          <p:cNvSpPr txBox="1"/>
          <p:nvPr/>
        </p:nvSpPr>
        <p:spPr>
          <a:xfrm>
            <a:off x="1" y="0"/>
            <a:ext cx="12192000" cy="369332"/>
          </a:xfrm>
          <a:prstGeom prst="rect">
            <a:avLst/>
          </a:prstGeom>
          <a:solidFill>
            <a:srgbClr val="CB333B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3DA1A6E-6B46-446D-A1EE-567B0CB88731}"/>
              </a:ext>
            </a:extLst>
          </p:cNvPr>
          <p:cNvSpPr txBox="1"/>
          <p:nvPr/>
        </p:nvSpPr>
        <p:spPr>
          <a:xfrm>
            <a:off x="0" y="6488668"/>
            <a:ext cx="12192000" cy="369332"/>
          </a:xfrm>
          <a:prstGeom prst="rect">
            <a:avLst/>
          </a:prstGeom>
          <a:solidFill>
            <a:srgbClr val="CB333B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B241BF5-F924-454C-9450-AE764C722535}"/>
              </a:ext>
            </a:extLst>
          </p:cNvPr>
          <p:cNvCxnSpPr/>
          <p:nvPr/>
        </p:nvCxnSpPr>
        <p:spPr>
          <a:xfrm>
            <a:off x="-1" y="369332"/>
            <a:ext cx="12192000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C1B084C-457E-47AB-8AF1-C18739941030}"/>
              </a:ext>
            </a:extLst>
          </p:cNvPr>
          <p:cNvCxnSpPr/>
          <p:nvPr/>
        </p:nvCxnSpPr>
        <p:spPr>
          <a:xfrm>
            <a:off x="-1" y="6488668"/>
            <a:ext cx="12192000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8B5EF88F-01D4-4EE4-ABE3-A770BF5F1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9521" y="6488667"/>
            <a:ext cx="4256653" cy="36576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1600" b="1" dirty="0">
                <a:solidFill>
                  <a:schemeClr val="bg1">
                    <a:alpha val="80000"/>
                  </a:schemeClr>
                </a:solidFill>
              </a:rPr>
              <a:t>ENGR 4399 –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41099778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ED3EF-6A24-401C-97A0-B491B3F17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48719"/>
            <a:ext cx="10515600" cy="1141969"/>
          </a:xfrm>
        </p:spPr>
        <p:txBody>
          <a:bodyPr/>
          <a:lstStyle/>
          <a:p>
            <a:r>
              <a:rPr lang="en-US" dirty="0"/>
              <a:t>Parallel 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CBD955-0D43-4BCA-BFC9-A00BEF3527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1EDC5A-F566-452F-AE11-8478462E4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D5DC9-4D8F-4DDC-BB28-9BDC483A5893}" type="slidenum">
              <a:rPr lang="en-US" smtClean="0"/>
              <a:t>25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7368C7-1C31-4429-9248-C66BA0F1761A}"/>
              </a:ext>
            </a:extLst>
          </p:cNvPr>
          <p:cNvSpPr txBox="1"/>
          <p:nvPr/>
        </p:nvSpPr>
        <p:spPr>
          <a:xfrm>
            <a:off x="1" y="0"/>
            <a:ext cx="12192000" cy="369332"/>
          </a:xfrm>
          <a:prstGeom prst="rect">
            <a:avLst/>
          </a:prstGeom>
          <a:solidFill>
            <a:srgbClr val="CB333B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3DA1A6E-6B46-446D-A1EE-567B0CB88731}"/>
              </a:ext>
            </a:extLst>
          </p:cNvPr>
          <p:cNvSpPr txBox="1"/>
          <p:nvPr/>
        </p:nvSpPr>
        <p:spPr>
          <a:xfrm>
            <a:off x="0" y="6488668"/>
            <a:ext cx="12192000" cy="369332"/>
          </a:xfrm>
          <a:prstGeom prst="rect">
            <a:avLst/>
          </a:prstGeom>
          <a:solidFill>
            <a:srgbClr val="CB333B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B241BF5-F924-454C-9450-AE764C722535}"/>
              </a:ext>
            </a:extLst>
          </p:cNvPr>
          <p:cNvCxnSpPr/>
          <p:nvPr/>
        </p:nvCxnSpPr>
        <p:spPr>
          <a:xfrm>
            <a:off x="-1" y="369332"/>
            <a:ext cx="12192000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C1B084C-457E-47AB-8AF1-C18739941030}"/>
              </a:ext>
            </a:extLst>
          </p:cNvPr>
          <p:cNvCxnSpPr/>
          <p:nvPr/>
        </p:nvCxnSpPr>
        <p:spPr>
          <a:xfrm>
            <a:off x="-1" y="6488668"/>
            <a:ext cx="12192000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8B5EF88F-01D4-4EE4-ABE3-A770BF5F1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9521" y="6488667"/>
            <a:ext cx="4256653" cy="36576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1600" b="1" dirty="0">
                <a:solidFill>
                  <a:schemeClr val="bg1">
                    <a:alpha val="80000"/>
                  </a:schemeClr>
                </a:solidFill>
              </a:rPr>
              <a:t>ENGR 4399 – Machine Learning</a:t>
            </a:r>
          </a:p>
        </p:txBody>
      </p:sp>
      <p:pic>
        <p:nvPicPr>
          <p:cNvPr id="6" name="Picture 5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A19F40A6-2FDE-4716-A410-62715183EA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2052"/>
            <a:ext cx="12192000" cy="2024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157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1EDC5A-F566-452F-AE11-8478462E4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D5DC9-4D8F-4DDC-BB28-9BDC483A5893}" type="slidenum">
              <a:rPr lang="en-US" smtClean="0"/>
              <a:t>26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7368C7-1C31-4429-9248-C66BA0F1761A}"/>
              </a:ext>
            </a:extLst>
          </p:cNvPr>
          <p:cNvSpPr txBox="1"/>
          <p:nvPr/>
        </p:nvSpPr>
        <p:spPr>
          <a:xfrm>
            <a:off x="1" y="0"/>
            <a:ext cx="12192000" cy="369332"/>
          </a:xfrm>
          <a:prstGeom prst="rect">
            <a:avLst/>
          </a:prstGeom>
          <a:solidFill>
            <a:srgbClr val="CB333B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3DA1A6E-6B46-446D-A1EE-567B0CB88731}"/>
              </a:ext>
            </a:extLst>
          </p:cNvPr>
          <p:cNvSpPr txBox="1"/>
          <p:nvPr/>
        </p:nvSpPr>
        <p:spPr>
          <a:xfrm>
            <a:off x="0" y="6488668"/>
            <a:ext cx="12192000" cy="369332"/>
          </a:xfrm>
          <a:prstGeom prst="rect">
            <a:avLst/>
          </a:prstGeom>
          <a:solidFill>
            <a:srgbClr val="CB333B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B241BF5-F924-454C-9450-AE764C722535}"/>
              </a:ext>
            </a:extLst>
          </p:cNvPr>
          <p:cNvCxnSpPr/>
          <p:nvPr/>
        </p:nvCxnSpPr>
        <p:spPr>
          <a:xfrm>
            <a:off x="-1" y="369332"/>
            <a:ext cx="12192000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C1B084C-457E-47AB-8AF1-C18739941030}"/>
              </a:ext>
            </a:extLst>
          </p:cNvPr>
          <p:cNvCxnSpPr/>
          <p:nvPr/>
        </p:nvCxnSpPr>
        <p:spPr>
          <a:xfrm>
            <a:off x="-1" y="6488668"/>
            <a:ext cx="12192000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8B5EF88F-01D4-4EE4-ABE3-A770BF5F1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9521" y="6488667"/>
            <a:ext cx="4256653" cy="36576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1600" b="1" dirty="0">
                <a:solidFill>
                  <a:schemeClr val="bg1">
                    <a:alpha val="80000"/>
                  </a:schemeClr>
                </a:solidFill>
              </a:rPr>
              <a:t>ENGR 4399 – Machine Learning</a:t>
            </a:r>
          </a:p>
        </p:txBody>
      </p:sp>
      <p:pic>
        <p:nvPicPr>
          <p:cNvPr id="6" name="Picture 5" descr="Text, letter&#10;&#10;Description automatically generated">
            <a:extLst>
              <a:ext uri="{FF2B5EF4-FFF2-40B4-BE49-F238E27FC236}">
                <a16:creationId xmlns:a16="http://schemas.microsoft.com/office/drawing/2014/main" id="{F9DA9667-967E-4EE0-92C9-0F6E80E749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9455" y="595145"/>
            <a:ext cx="7533087" cy="582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4325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ED3EF-6A24-401C-97A0-B491B3F17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48719"/>
            <a:ext cx="10515600" cy="1141969"/>
          </a:xfrm>
        </p:spPr>
        <p:txBody>
          <a:bodyPr>
            <a:normAutofit fontScale="90000"/>
          </a:bodyPr>
          <a:lstStyle/>
          <a:p>
            <a:r>
              <a:rPr lang="en-US" dirty="0"/>
              <a:t>When is the Training Process called Successful?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1EDC5A-F566-452F-AE11-8478462E4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D5DC9-4D8F-4DDC-BB28-9BDC483A5893}" type="slidenum">
              <a:rPr lang="en-US" smtClean="0"/>
              <a:t>27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7368C7-1C31-4429-9248-C66BA0F1761A}"/>
              </a:ext>
            </a:extLst>
          </p:cNvPr>
          <p:cNvSpPr txBox="1"/>
          <p:nvPr/>
        </p:nvSpPr>
        <p:spPr>
          <a:xfrm>
            <a:off x="1" y="0"/>
            <a:ext cx="12192000" cy="369332"/>
          </a:xfrm>
          <a:prstGeom prst="rect">
            <a:avLst/>
          </a:prstGeom>
          <a:solidFill>
            <a:srgbClr val="CB333B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3DA1A6E-6B46-446D-A1EE-567B0CB88731}"/>
              </a:ext>
            </a:extLst>
          </p:cNvPr>
          <p:cNvSpPr txBox="1"/>
          <p:nvPr/>
        </p:nvSpPr>
        <p:spPr>
          <a:xfrm>
            <a:off x="0" y="6488668"/>
            <a:ext cx="12192000" cy="369332"/>
          </a:xfrm>
          <a:prstGeom prst="rect">
            <a:avLst/>
          </a:prstGeom>
          <a:solidFill>
            <a:srgbClr val="CB333B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B241BF5-F924-454C-9450-AE764C722535}"/>
              </a:ext>
            </a:extLst>
          </p:cNvPr>
          <p:cNvCxnSpPr/>
          <p:nvPr/>
        </p:nvCxnSpPr>
        <p:spPr>
          <a:xfrm>
            <a:off x="-1" y="369332"/>
            <a:ext cx="12192000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C1B084C-457E-47AB-8AF1-C18739941030}"/>
              </a:ext>
            </a:extLst>
          </p:cNvPr>
          <p:cNvCxnSpPr/>
          <p:nvPr/>
        </p:nvCxnSpPr>
        <p:spPr>
          <a:xfrm>
            <a:off x="-1" y="6488668"/>
            <a:ext cx="12192000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8B5EF88F-01D4-4EE4-ABE3-A770BF5F1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9521" y="6488667"/>
            <a:ext cx="4256653" cy="36576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1600" b="1" dirty="0">
                <a:solidFill>
                  <a:schemeClr val="bg1">
                    <a:alpha val="80000"/>
                  </a:schemeClr>
                </a:solidFill>
              </a:rPr>
              <a:t>ENGR 4399 – Machine Learning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F29400-F29C-4DCE-8DB3-0C7CD02D47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9913" y="1557436"/>
            <a:ext cx="10012172" cy="4363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8708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ED3EF-6A24-401C-97A0-B491B3F17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48719"/>
            <a:ext cx="10515600" cy="1141969"/>
          </a:xfrm>
        </p:spPr>
        <p:txBody>
          <a:bodyPr>
            <a:normAutofit/>
          </a:bodyPr>
          <a:lstStyle/>
          <a:p>
            <a:r>
              <a:rPr lang="en-US" dirty="0"/>
              <a:t>Factors Affecting Successful Training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DA582C3-69D8-4F8E-A23D-73F16D5E1E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86102" y="1825625"/>
            <a:ext cx="7819795" cy="4351338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1EDC5A-F566-452F-AE11-8478462E4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D5DC9-4D8F-4DDC-BB28-9BDC483A5893}" type="slidenum">
              <a:rPr lang="en-US" smtClean="0"/>
              <a:t>28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7368C7-1C31-4429-9248-C66BA0F1761A}"/>
              </a:ext>
            </a:extLst>
          </p:cNvPr>
          <p:cNvSpPr txBox="1"/>
          <p:nvPr/>
        </p:nvSpPr>
        <p:spPr>
          <a:xfrm>
            <a:off x="1" y="0"/>
            <a:ext cx="12192000" cy="369332"/>
          </a:xfrm>
          <a:prstGeom prst="rect">
            <a:avLst/>
          </a:prstGeom>
          <a:solidFill>
            <a:srgbClr val="CB333B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3DA1A6E-6B46-446D-A1EE-567B0CB88731}"/>
              </a:ext>
            </a:extLst>
          </p:cNvPr>
          <p:cNvSpPr txBox="1"/>
          <p:nvPr/>
        </p:nvSpPr>
        <p:spPr>
          <a:xfrm>
            <a:off x="0" y="6488668"/>
            <a:ext cx="12192000" cy="369332"/>
          </a:xfrm>
          <a:prstGeom prst="rect">
            <a:avLst/>
          </a:prstGeom>
          <a:solidFill>
            <a:srgbClr val="CB333B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B241BF5-F924-454C-9450-AE764C722535}"/>
              </a:ext>
            </a:extLst>
          </p:cNvPr>
          <p:cNvCxnSpPr/>
          <p:nvPr/>
        </p:nvCxnSpPr>
        <p:spPr>
          <a:xfrm>
            <a:off x="-1" y="369332"/>
            <a:ext cx="12192000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C1B084C-457E-47AB-8AF1-C18739941030}"/>
              </a:ext>
            </a:extLst>
          </p:cNvPr>
          <p:cNvCxnSpPr/>
          <p:nvPr/>
        </p:nvCxnSpPr>
        <p:spPr>
          <a:xfrm>
            <a:off x="-1" y="6488668"/>
            <a:ext cx="12192000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8B5EF88F-01D4-4EE4-ABE3-A770BF5F1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9521" y="6488667"/>
            <a:ext cx="4256653" cy="36576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1600" b="1" dirty="0">
                <a:solidFill>
                  <a:schemeClr val="bg1">
                    <a:alpha val="80000"/>
                  </a:schemeClr>
                </a:solidFill>
              </a:rPr>
              <a:t>ENGR 4399 –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24820096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ED3EF-6A24-401C-97A0-B491B3F17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48719"/>
            <a:ext cx="10515600" cy="1141969"/>
          </a:xfrm>
        </p:spPr>
        <p:txBody>
          <a:bodyPr/>
          <a:lstStyle/>
          <a:p>
            <a:r>
              <a:rPr lang="en-US" dirty="0"/>
              <a:t>Sample Size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B3B09AA-7CA7-4C26-ADC3-0D2E9A3E52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62700" y="1825625"/>
            <a:ext cx="8066600" cy="4351338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1EDC5A-F566-452F-AE11-8478462E4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D5DC9-4D8F-4DDC-BB28-9BDC483A5893}" type="slidenum">
              <a:rPr lang="en-US" smtClean="0"/>
              <a:t>29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7368C7-1C31-4429-9248-C66BA0F1761A}"/>
              </a:ext>
            </a:extLst>
          </p:cNvPr>
          <p:cNvSpPr txBox="1"/>
          <p:nvPr/>
        </p:nvSpPr>
        <p:spPr>
          <a:xfrm>
            <a:off x="1" y="0"/>
            <a:ext cx="12192000" cy="369332"/>
          </a:xfrm>
          <a:prstGeom prst="rect">
            <a:avLst/>
          </a:prstGeom>
          <a:solidFill>
            <a:srgbClr val="CB333B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3DA1A6E-6B46-446D-A1EE-567B0CB88731}"/>
              </a:ext>
            </a:extLst>
          </p:cNvPr>
          <p:cNvSpPr txBox="1"/>
          <p:nvPr/>
        </p:nvSpPr>
        <p:spPr>
          <a:xfrm>
            <a:off x="0" y="6488668"/>
            <a:ext cx="12192000" cy="369332"/>
          </a:xfrm>
          <a:prstGeom prst="rect">
            <a:avLst/>
          </a:prstGeom>
          <a:solidFill>
            <a:srgbClr val="CB333B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B241BF5-F924-454C-9450-AE764C722535}"/>
              </a:ext>
            </a:extLst>
          </p:cNvPr>
          <p:cNvCxnSpPr/>
          <p:nvPr/>
        </p:nvCxnSpPr>
        <p:spPr>
          <a:xfrm>
            <a:off x="-1" y="369332"/>
            <a:ext cx="12192000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C1B084C-457E-47AB-8AF1-C18739941030}"/>
              </a:ext>
            </a:extLst>
          </p:cNvPr>
          <p:cNvCxnSpPr/>
          <p:nvPr/>
        </p:nvCxnSpPr>
        <p:spPr>
          <a:xfrm>
            <a:off x="-1" y="6488668"/>
            <a:ext cx="12192000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8B5EF88F-01D4-4EE4-ABE3-A770BF5F1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9521" y="6488667"/>
            <a:ext cx="4256653" cy="36576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1600" b="1" dirty="0">
                <a:solidFill>
                  <a:schemeClr val="bg1">
                    <a:alpha val="80000"/>
                  </a:schemeClr>
                </a:solidFill>
              </a:rPr>
              <a:t>ENGR 4399 –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470611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ED3EF-6A24-401C-97A0-B491B3F17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48719"/>
            <a:ext cx="10515600" cy="1141969"/>
          </a:xfrm>
        </p:spPr>
        <p:txBody>
          <a:bodyPr/>
          <a:lstStyle/>
          <a:p>
            <a:r>
              <a:rPr lang="en-US" dirty="0"/>
              <a:t>Overview and Basics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CBD955-0D43-4BCA-BFC9-A00BEF3527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Mathematics of Machine Learning: Core mathematical ideas used in ML.</a:t>
            </a:r>
          </a:p>
          <a:p>
            <a:r>
              <a:rPr lang="en-US" dirty="0"/>
              <a:t>Topics: Probability and statistics, vector spaces, linear algebra, convex optimization, gradient and stochastic gradient descent, ML theory (why ML works).</a:t>
            </a:r>
          </a:p>
          <a:p>
            <a:r>
              <a:rPr lang="en-US" dirty="0"/>
              <a:t>Amount of details to be covered depending on interest.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1EDC5A-F566-452F-AE11-8478462E4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D5DC9-4D8F-4DDC-BB28-9BDC483A5893}" type="slidenum">
              <a:rPr lang="en-US" smtClean="0"/>
              <a:t>3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7368C7-1C31-4429-9248-C66BA0F1761A}"/>
              </a:ext>
            </a:extLst>
          </p:cNvPr>
          <p:cNvSpPr txBox="1"/>
          <p:nvPr/>
        </p:nvSpPr>
        <p:spPr>
          <a:xfrm>
            <a:off x="1" y="0"/>
            <a:ext cx="12192000" cy="369332"/>
          </a:xfrm>
          <a:prstGeom prst="rect">
            <a:avLst/>
          </a:prstGeom>
          <a:solidFill>
            <a:srgbClr val="CB333B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3DA1A6E-6B46-446D-A1EE-567B0CB88731}"/>
              </a:ext>
            </a:extLst>
          </p:cNvPr>
          <p:cNvSpPr txBox="1"/>
          <p:nvPr/>
        </p:nvSpPr>
        <p:spPr>
          <a:xfrm>
            <a:off x="0" y="6488668"/>
            <a:ext cx="12192000" cy="369332"/>
          </a:xfrm>
          <a:prstGeom prst="rect">
            <a:avLst/>
          </a:prstGeom>
          <a:solidFill>
            <a:srgbClr val="CB333B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B241BF5-F924-454C-9450-AE764C722535}"/>
              </a:ext>
            </a:extLst>
          </p:cNvPr>
          <p:cNvCxnSpPr/>
          <p:nvPr/>
        </p:nvCxnSpPr>
        <p:spPr>
          <a:xfrm>
            <a:off x="-1" y="369332"/>
            <a:ext cx="12192000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C1B084C-457E-47AB-8AF1-C18739941030}"/>
              </a:ext>
            </a:extLst>
          </p:cNvPr>
          <p:cNvCxnSpPr/>
          <p:nvPr/>
        </p:nvCxnSpPr>
        <p:spPr>
          <a:xfrm>
            <a:off x="-1" y="6488668"/>
            <a:ext cx="12192000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8B5EF88F-01D4-4EE4-ABE3-A770BF5F1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9521" y="6488667"/>
            <a:ext cx="4256653" cy="36576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1600" b="1" dirty="0">
                <a:solidFill>
                  <a:schemeClr val="bg1">
                    <a:alpha val="80000"/>
                  </a:schemeClr>
                </a:solidFill>
              </a:rPr>
              <a:t>ENGR 4399 –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19498466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ED3EF-6A24-401C-97A0-B491B3F17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48719"/>
            <a:ext cx="10515600" cy="1141969"/>
          </a:xfrm>
        </p:spPr>
        <p:txBody>
          <a:bodyPr/>
          <a:lstStyle/>
          <a:p>
            <a:r>
              <a:rPr lang="en-US" dirty="0"/>
              <a:t>Class of Predictor Over Which we Search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3924DC8-BF1A-4A93-AEEC-2FE0113118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11559" y="1825625"/>
            <a:ext cx="7368882" cy="4351338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1EDC5A-F566-452F-AE11-8478462E4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D5DC9-4D8F-4DDC-BB28-9BDC483A5893}" type="slidenum">
              <a:rPr lang="en-US" smtClean="0"/>
              <a:t>30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7368C7-1C31-4429-9248-C66BA0F1761A}"/>
              </a:ext>
            </a:extLst>
          </p:cNvPr>
          <p:cNvSpPr txBox="1"/>
          <p:nvPr/>
        </p:nvSpPr>
        <p:spPr>
          <a:xfrm>
            <a:off x="1" y="0"/>
            <a:ext cx="12192000" cy="369332"/>
          </a:xfrm>
          <a:prstGeom prst="rect">
            <a:avLst/>
          </a:prstGeom>
          <a:solidFill>
            <a:srgbClr val="CB333B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3DA1A6E-6B46-446D-A1EE-567B0CB88731}"/>
              </a:ext>
            </a:extLst>
          </p:cNvPr>
          <p:cNvSpPr txBox="1"/>
          <p:nvPr/>
        </p:nvSpPr>
        <p:spPr>
          <a:xfrm>
            <a:off x="0" y="6488668"/>
            <a:ext cx="12192000" cy="369332"/>
          </a:xfrm>
          <a:prstGeom prst="rect">
            <a:avLst/>
          </a:prstGeom>
          <a:solidFill>
            <a:srgbClr val="CB333B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B241BF5-F924-454C-9450-AE764C722535}"/>
              </a:ext>
            </a:extLst>
          </p:cNvPr>
          <p:cNvCxnSpPr/>
          <p:nvPr/>
        </p:nvCxnSpPr>
        <p:spPr>
          <a:xfrm>
            <a:off x="-1" y="369332"/>
            <a:ext cx="12192000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C1B084C-457E-47AB-8AF1-C18739941030}"/>
              </a:ext>
            </a:extLst>
          </p:cNvPr>
          <p:cNvCxnSpPr/>
          <p:nvPr/>
        </p:nvCxnSpPr>
        <p:spPr>
          <a:xfrm>
            <a:off x="-1" y="6488668"/>
            <a:ext cx="12192000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8B5EF88F-01D4-4EE4-ABE3-A770BF5F1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9521" y="6488667"/>
            <a:ext cx="4256653" cy="36576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1600" b="1" dirty="0">
                <a:solidFill>
                  <a:schemeClr val="bg1">
                    <a:alpha val="80000"/>
                  </a:schemeClr>
                </a:solidFill>
              </a:rPr>
              <a:t>ENGR 4399 –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2490399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ED3EF-6A24-401C-97A0-B491B3F17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48719"/>
            <a:ext cx="10515600" cy="1141969"/>
          </a:xfrm>
        </p:spPr>
        <p:txBody>
          <a:bodyPr/>
          <a:lstStyle/>
          <a:p>
            <a:r>
              <a:rPr lang="en-US" dirty="0"/>
              <a:t>Independent and Identically Distributed Data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FCFD299-6569-49D1-9C79-0532DA0B6C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34329" y="1825625"/>
            <a:ext cx="7523341" cy="4351338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1EDC5A-F566-452F-AE11-8478462E4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D5DC9-4D8F-4DDC-BB28-9BDC483A5893}" type="slidenum">
              <a:rPr lang="en-US" smtClean="0"/>
              <a:t>31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7368C7-1C31-4429-9248-C66BA0F1761A}"/>
              </a:ext>
            </a:extLst>
          </p:cNvPr>
          <p:cNvSpPr txBox="1"/>
          <p:nvPr/>
        </p:nvSpPr>
        <p:spPr>
          <a:xfrm>
            <a:off x="1" y="0"/>
            <a:ext cx="12192000" cy="369332"/>
          </a:xfrm>
          <a:prstGeom prst="rect">
            <a:avLst/>
          </a:prstGeom>
          <a:solidFill>
            <a:srgbClr val="CB333B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3DA1A6E-6B46-446D-A1EE-567B0CB88731}"/>
              </a:ext>
            </a:extLst>
          </p:cNvPr>
          <p:cNvSpPr txBox="1"/>
          <p:nvPr/>
        </p:nvSpPr>
        <p:spPr>
          <a:xfrm>
            <a:off x="0" y="6488668"/>
            <a:ext cx="12192000" cy="369332"/>
          </a:xfrm>
          <a:prstGeom prst="rect">
            <a:avLst/>
          </a:prstGeom>
          <a:solidFill>
            <a:srgbClr val="CB333B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B241BF5-F924-454C-9450-AE764C722535}"/>
              </a:ext>
            </a:extLst>
          </p:cNvPr>
          <p:cNvCxnSpPr/>
          <p:nvPr/>
        </p:nvCxnSpPr>
        <p:spPr>
          <a:xfrm>
            <a:off x="-1" y="369332"/>
            <a:ext cx="12192000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C1B084C-457E-47AB-8AF1-C18739941030}"/>
              </a:ext>
            </a:extLst>
          </p:cNvPr>
          <p:cNvCxnSpPr/>
          <p:nvPr/>
        </p:nvCxnSpPr>
        <p:spPr>
          <a:xfrm>
            <a:off x="-1" y="6488668"/>
            <a:ext cx="12192000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8B5EF88F-01D4-4EE4-ABE3-A770BF5F1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9521" y="6488667"/>
            <a:ext cx="4256653" cy="36576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1600" b="1" dirty="0">
                <a:solidFill>
                  <a:schemeClr val="bg1">
                    <a:alpha val="80000"/>
                  </a:schemeClr>
                </a:solidFill>
              </a:rPr>
              <a:t>ENGR 4399 –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7286945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ED3EF-6A24-401C-97A0-B491B3F17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48719"/>
            <a:ext cx="10515600" cy="1141969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CBD955-0D43-4BCA-BFC9-A00BEF3527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1EDC5A-F566-452F-AE11-8478462E4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D5DC9-4D8F-4DDC-BB28-9BDC483A5893}" type="slidenum">
              <a:rPr lang="en-US" smtClean="0"/>
              <a:t>32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7368C7-1C31-4429-9248-C66BA0F1761A}"/>
              </a:ext>
            </a:extLst>
          </p:cNvPr>
          <p:cNvSpPr txBox="1"/>
          <p:nvPr/>
        </p:nvSpPr>
        <p:spPr>
          <a:xfrm>
            <a:off x="1" y="0"/>
            <a:ext cx="12192000" cy="369332"/>
          </a:xfrm>
          <a:prstGeom prst="rect">
            <a:avLst/>
          </a:prstGeom>
          <a:solidFill>
            <a:srgbClr val="CB333B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3DA1A6E-6B46-446D-A1EE-567B0CB88731}"/>
              </a:ext>
            </a:extLst>
          </p:cNvPr>
          <p:cNvSpPr txBox="1"/>
          <p:nvPr/>
        </p:nvSpPr>
        <p:spPr>
          <a:xfrm>
            <a:off x="0" y="6488668"/>
            <a:ext cx="12192000" cy="369332"/>
          </a:xfrm>
          <a:prstGeom prst="rect">
            <a:avLst/>
          </a:prstGeom>
          <a:solidFill>
            <a:srgbClr val="CB333B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B241BF5-F924-454C-9450-AE764C722535}"/>
              </a:ext>
            </a:extLst>
          </p:cNvPr>
          <p:cNvCxnSpPr/>
          <p:nvPr/>
        </p:nvCxnSpPr>
        <p:spPr>
          <a:xfrm>
            <a:off x="-1" y="369332"/>
            <a:ext cx="12192000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C1B084C-457E-47AB-8AF1-C18739941030}"/>
              </a:ext>
            </a:extLst>
          </p:cNvPr>
          <p:cNvCxnSpPr/>
          <p:nvPr/>
        </p:nvCxnSpPr>
        <p:spPr>
          <a:xfrm>
            <a:off x="-1" y="6488668"/>
            <a:ext cx="12192000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8B5EF88F-01D4-4EE4-ABE3-A770BF5F1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9521" y="6488667"/>
            <a:ext cx="4256653" cy="36576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1600" b="1" dirty="0">
                <a:solidFill>
                  <a:schemeClr val="bg1">
                    <a:alpha val="80000"/>
                  </a:schemeClr>
                </a:solidFill>
              </a:rPr>
              <a:t>ENGR 4399 –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18209536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ED3EF-6A24-401C-97A0-B491B3F17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48719"/>
            <a:ext cx="10515600" cy="1141969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CBD955-0D43-4BCA-BFC9-A00BEF3527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1EDC5A-F566-452F-AE11-8478462E4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D5DC9-4D8F-4DDC-BB28-9BDC483A5893}" type="slidenum">
              <a:rPr lang="en-US" smtClean="0"/>
              <a:t>33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7368C7-1C31-4429-9248-C66BA0F1761A}"/>
              </a:ext>
            </a:extLst>
          </p:cNvPr>
          <p:cNvSpPr txBox="1"/>
          <p:nvPr/>
        </p:nvSpPr>
        <p:spPr>
          <a:xfrm>
            <a:off x="1" y="0"/>
            <a:ext cx="12192000" cy="369332"/>
          </a:xfrm>
          <a:prstGeom prst="rect">
            <a:avLst/>
          </a:prstGeom>
          <a:solidFill>
            <a:srgbClr val="CB333B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3DA1A6E-6B46-446D-A1EE-567B0CB88731}"/>
              </a:ext>
            </a:extLst>
          </p:cNvPr>
          <p:cNvSpPr txBox="1"/>
          <p:nvPr/>
        </p:nvSpPr>
        <p:spPr>
          <a:xfrm>
            <a:off x="0" y="6488668"/>
            <a:ext cx="12192000" cy="369332"/>
          </a:xfrm>
          <a:prstGeom prst="rect">
            <a:avLst/>
          </a:prstGeom>
          <a:solidFill>
            <a:srgbClr val="CB333B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B241BF5-F924-454C-9450-AE764C722535}"/>
              </a:ext>
            </a:extLst>
          </p:cNvPr>
          <p:cNvCxnSpPr/>
          <p:nvPr/>
        </p:nvCxnSpPr>
        <p:spPr>
          <a:xfrm>
            <a:off x="-1" y="369332"/>
            <a:ext cx="12192000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C1B084C-457E-47AB-8AF1-C18739941030}"/>
              </a:ext>
            </a:extLst>
          </p:cNvPr>
          <p:cNvCxnSpPr/>
          <p:nvPr/>
        </p:nvCxnSpPr>
        <p:spPr>
          <a:xfrm>
            <a:off x="-1" y="6488668"/>
            <a:ext cx="12192000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8B5EF88F-01D4-4EE4-ABE3-A770BF5F1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9521" y="6488667"/>
            <a:ext cx="4256653" cy="36576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1600" b="1" dirty="0">
                <a:solidFill>
                  <a:schemeClr val="bg1">
                    <a:alpha val="80000"/>
                  </a:schemeClr>
                </a:solidFill>
              </a:rPr>
              <a:t>ENGR 4399 –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11325577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ED3EF-6A24-401C-97A0-B491B3F17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48719"/>
            <a:ext cx="10515600" cy="1141969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CBD955-0D43-4BCA-BFC9-A00BEF3527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1EDC5A-F566-452F-AE11-8478462E4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D5DC9-4D8F-4DDC-BB28-9BDC483A5893}" type="slidenum">
              <a:rPr lang="en-US" smtClean="0"/>
              <a:t>34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7368C7-1C31-4429-9248-C66BA0F1761A}"/>
              </a:ext>
            </a:extLst>
          </p:cNvPr>
          <p:cNvSpPr txBox="1"/>
          <p:nvPr/>
        </p:nvSpPr>
        <p:spPr>
          <a:xfrm>
            <a:off x="1" y="0"/>
            <a:ext cx="12192000" cy="369332"/>
          </a:xfrm>
          <a:prstGeom prst="rect">
            <a:avLst/>
          </a:prstGeom>
          <a:solidFill>
            <a:srgbClr val="CB333B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3DA1A6E-6B46-446D-A1EE-567B0CB88731}"/>
              </a:ext>
            </a:extLst>
          </p:cNvPr>
          <p:cNvSpPr txBox="1"/>
          <p:nvPr/>
        </p:nvSpPr>
        <p:spPr>
          <a:xfrm>
            <a:off x="0" y="6488668"/>
            <a:ext cx="12192000" cy="369332"/>
          </a:xfrm>
          <a:prstGeom prst="rect">
            <a:avLst/>
          </a:prstGeom>
          <a:solidFill>
            <a:srgbClr val="CB333B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B241BF5-F924-454C-9450-AE764C722535}"/>
              </a:ext>
            </a:extLst>
          </p:cNvPr>
          <p:cNvCxnSpPr/>
          <p:nvPr/>
        </p:nvCxnSpPr>
        <p:spPr>
          <a:xfrm>
            <a:off x="-1" y="369332"/>
            <a:ext cx="12192000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C1B084C-457E-47AB-8AF1-C18739941030}"/>
              </a:ext>
            </a:extLst>
          </p:cNvPr>
          <p:cNvCxnSpPr/>
          <p:nvPr/>
        </p:nvCxnSpPr>
        <p:spPr>
          <a:xfrm>
            <a:off x="-1" y="6488668"/>
            <a:ext cx="12192000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8B5EF88F-01D4-4EE4-ABE3-A770BF5F1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9521" y="6488667"/>
            <a:ext cx="4256653" cy="36576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1600" b="1" dirty="0">
                <a:solidFill>
                  <a:schemeClr val="bg1">
                    <a:alpha val="80000"/>
                  </a:schemeClr>
                </a:solidFill>
              </a:rPr>
              <a:t>ENGR 4399 –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411715501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ED3EF-6A24-401C-97A0-B491B3F17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48719"/>
            <a:ext cx="10515600" cy="1141969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CBD955-0D43-4BCA-BFC9-A00BEF3527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1EDC5A-F566-452F-AE11-8478462E4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D5DC9-4D8F-4DDC-BB28-9BDC483A5893}" type="slidenum">
              <a:rPr lang="en-US" smtClean="0"/>
              <a:t>35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7368C7-1C31-4429-9248-C66BA0F1761A}"/>
              </a:ext>
            </a:extLst>
          </p:cNvPr>
          <p:cNvSpPr txBox="1"/>
          <p:nvPr/>
        </p:nvSpPr>
        <p:spPr>
          <a:xfrm>
            <a:off x="1" y="0"/>
            <a:ext cx="12192000" cy="369332"/>
          </a:xfrm>
          <a:prstGeom prst="rect">
            <a:avLst/>
          </a:prstGeom>
          <a:solidFill>
            <a:srgbClr val="CB333B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3DA1A6E-6B46-446D-A1EE-567B0CB88731}"/>
              </a:ext>
            </a:extLst>
          </p:cNvPr>
          <p:cNvSpPr txBox="1"/>
          <p:nvPr/>
        </p:nvSpPr>
        <p:spPr>
          <a:xfrm>
            <a:off x="0" y="6488668"/>
            <a:ext cx="12192000" cy="369332"/>
          </a:xfrm>
          <a:prstGeom prst="rect">
            <a:avLst/>
          </a:prstGeom>
          <a:solidFill>
            <a:srgbClr val="CB333B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B241BF5-F924-454C-9450-AE764C722535}"/>
              </a:ext>
            </a:extLst>
          </p:cNvPr>
          <p:cNvCxnSpPr/>
          <p:nvPr/>
        </p:nvCxnSpPr>
        <p:spPr>
          <a:xfrm>
            <a:off x="-1" y="369332"/>
            <a:ext cx="12192000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C1B084C-457E-47AB-8AF1-C18739941030}"/>
              </a:ext>
            </a:extLst>
          </p:cNvPr>
          <p:cNvCxnSpPr/>
          <p:nvPr/>
        </p:nvCxnSpPr>
        <p:spPr>
          <a:xfrm>
            <a:off x="-1" y="6488668"/>
            <a:ext cx="12192000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8B5EF88F-01D4-4EE4-ABE3-A770BF5F1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9521" y="6488667"/>
            <a:ext cx="4256653" cy="36576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1600" b="1" dirty="0">
                <a:solidFill>
                  <a:schemeClr val="bg1">
                    <a:alpha val="80000"/>
                  </a:schemeClr>
                </a:solidFill>
              </a:rPr>
              <a:t>ENGR 4399 –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97978040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ED3EF-6A24-401C-97A0-B491B3F17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48719"/>
            <a:ext cx="10515600" cy="1141969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CBD955-0D43-4BCA-BFC9-A00BEF3527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1EDC5A-F566-452F-AE11-8478462E4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D5DC9-4D8F-4DDC-BB28-9BDC483A5893}" type="slidenum">
              <a:rPr lang="en-US" smtClean="0"/>
              <a:t>36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7368C7-1C31-4429-9248-C66BA0F1761A}"/>
              </a:ext>
            </a:extLst>
          </p:cNvPr>
          <p:cNvSpPr txBox="1"/>
          <p:nvPr/>
        </p:nvSpPr>
        <p:spPr>
          <a:xfrm>
            <a:off x="1" y="0"/>
            <a:ext cx="12192000" cy="369332"/>
          </a:xfrm>
          <a:prstGeom prst="rect">
            <a:avLst/>
          </a:prstGeom>
          <a:solidFill>
            <a:srgbClr val="CB333B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3DA1A6E-6B46-446D-A1EE-567B0CB88731}"/>
              </a:ext>
            </a:extLst>
          </p:cNvPr>
          <p:cNvSpPr txBox="1"/>
          <p:nvPr/>
        </p:nvSpPr>
        <p:spPr>
          <a:xfrm>
            <a:off x="0" y="6488668"/>
            <a:ext cx="12192000" cy="369332"/>
          </a:xfrm>
          <a:prstGeom prst="rect">
            <a:avLst/>
          </a:prstGeom>
          <a:solidFill>
            <a:srgbClr val="CB333B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B241BF5-F924-454C-9450-AE764C722535}"/>
              </a:ext>
            </a:extLst>
          </p:cNvPr>
          <p:cNvCxnSpPr/>
          <p:nvPr/>
        </p:nvCxnSpPr>
        <p:spPr>
          <a:xfrm>
            <a:off x="-1" y="369332"/>
            <a:ext cx="12192000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C1B084C-457E-47AB-8AF1-C18739941030}"/>
              </a:ext>
            </a:extLst>
          </p:cNvPr>
          <p:cNvCxnSpPr/>
          <p:nvPr/>
        </p:nvCxnSpPr>
        <p:spPr>
          <a:xfrm>
            <a:off x="-1" y="6488668"/>
            <a:ext cx="12192000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8B5EF88F-01D4-4EE4-ABE3-A770BF5F1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9521" y="6488667"/>
            <a:ext cx="4256653" cy="36576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1600" b="1" dirty="0">
                <a:solidFill>
                  <a:schemeClr val="bg1">
                    <a:alpha val="80000"/>
                  </a:schemeClr>
                </a:solidFill>
              </a:rPr>
              <a:t>ENGR 4399 –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15178515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ED3EF-6A24-401C-97A0-B491B3F17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48719"/>
            <a:ext cx="10515600" cy="1141969"/>
          </a:xfrm>
        </p:spPr>
        <p:txBody>
          <a:bodyPr/>
          <a:lstStyle/>
          <a:p>
            <a:r>
              <a:rPr lang="en-US" dirty="0"/>
              <a:t>Overview and Basics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CBD955-0D43-4BCA-BFC9-A00BEF3527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Recent or Advanced Topics: Again, the amount of detail to be covered depends on time.</a:t>
            </a:r>
          </a:p>
          <a:p>
            <a:r>
              <a:rPr lang="en-US" dirty="0"/>
              <a:t>Topics: Deep learning, self-supervised learning, reinforcement learning, bandit problems.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1EDC5A-F566-452F-AE11-8478462E4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D5DC9-4D8F-4DDC-BB28-9BDC483A5893}" type="slidenum">
              <a:rPr lang="en-US" smtClean="0"/>
              <a:t>4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7368C7-1C31-4429-9248-C66BA0F1761A}"/>
              </a:ext>
            </a:extLst>
          </p:cNvPr>
          <p:cNvSpPr txBox="1"/>
          <p:nvPr/>
        </p:nvSpPr>
        <p:spPr>
          <a:xfrm>
            <a:off x="1" y="0"/>
            <a:ext cx="12192000" cy="369332"/>
          </a:xfrm>
          <a:prstGeom prst="rect">
            <a:avLst/>
          </a:prstGeom>
          <a:solidFill>
            <a:srgbClr val="CB333B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3DA1A6E-6B46-446D-A1EE-567B0CB88731}"/>
              </a:ext>
            </a:extLst>
          </p:cNvPr>
          <p:cNvSpPr txBox="1"/>
          <p:nvPr/>
        </p:nvSpPr>
        <p:spPr>
          <a:xfrm>
            <a:off x="0" y="6488668"/>
            <a:ext cx="12192000" cy="369332"/>
          </a:xfrm>
          <a:prstGeom prst="rect">
            <a:avLst/>
          </a:prstGeom>
          <a:solidFill>
            <a:srgbClr val="CB333B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B241BF5-F924-454C-9450-AE764C722535}"/>
              </a:ext>
            </a:extLst>
          </p:cNvPr>
          <p:cNvCxnSpPr/>
          <p:nvPr/>
        </p:nvCxnSpPr>
        <p:spPr>
          <a:xfrm>
            <a:off x="-1" y="369332"/>
            <a:ext cx="12192000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C1B084C-457E-47AB-8AF1-C18739941030}"/>
              </a:ext>
            </a:extLst>
          </p:cNvPr>
          <p:cNvCxnSpPr/>
          <p:nvPr/>
        </p:nvCxnSpPr>
        <p:spPr>
          <a:xfrm>
            <a:off x="-1" y="6488668"/>
            <a:ext cx="12192000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8B5EF88F-01D4-4EE4-ABE3-A770BF5F1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9521" y="6488667"/>
            <a:ext cx="4256653" cy="36576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1600" b="1" dirty="0">
                <a:solidFill>
                  <a:schemeClr val="bg1">
                    <a:alpha val="80000"/>
                  </a:schemeClr>
                </a:solidFill>
              </a:rPr>
              <a:t>ENGR 4399 –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24919163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ED3EF-6A24-401C-97A0-B491B3F17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48719"/>
            <a:ext cx="10515600" cy="1141969"/>
          </a:xfrm>
        </p:spPr>
        <p:txBody>
          <a:bodyPr/>
          <a:lstStyle/>
          <a:p>
            <a:r>
              <a:rPr lang="en-US" dirty="0"/>
              <a:t>What is Machine Learning?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CBD955-0D43-4BCA-BFC9-A00BEF3527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sz="1800" dirty="0"/>
              <a:t>Definition: Machine Learning (ML) is a collection of ideas (theory, algorithms, computational techniques) from science, engineering, and social sciences that are or can be used to create artificial intelligence.</a:t>
            </a:r>
          </a:p>
          <a:p>
            <a:r>
              <a:rPr lang="en-US" sz="1800" dirty="0"/>
              <a:t>Applications (source: Google images)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1EDC5A-F566-452F-AE11-8478462E4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D5DC9-4D8F-4DDC-BB28-9BDC483A5893}" type="slidenum">
              <a:rPr lang="en-US" smtClean="0"/>
              <a:t>5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7368C7-1C31-4429-9248-C66BA0F1761A}"/>
              </a:ext>
            </a:extLst>
          </p:cNvPr>
          <p:cNvSpPr txBox="1"/>
          <p:nvPr/>
        </p:nvSpPr>
        <p:spPr>
          <a:xfrm>
            <a:off x="1" y="0"/>
            <a:ext cx="12192000" cy="369332"/>
          </a:xfrm>
          <a:prstGeom prst="rect">
            <a:avLst/>
          </a:prstGeom>
          <a:solidFill>
            <a:srgbClr val="CB333B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3DA1A6E-6B46-446D-A1EE-567B0CB88731}"/>
              </a:ext>
            </a:extLst>
          </p:cNvPr>
          <p:cNvSpPr txBox="1"/>
          <p:nvPr/>
        </p:nvSpPr>
        <p:spPr>
          <a:xfrm>
            <a:off x="0" y="6488668"/>
            <a:ext cx="12192000" cy="369332"/>
          </a:xfrm>
          <a:prstGeom prst="rect">
            <a:avLst/>
          </a:prstGeom>
          <a:solidFill>
            <a:srgbClr val="CB333B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B241BF5-F924-454C-9450-AE764C722535}"/>
              </a:ext>
            </a:extLst>
          </p:cNvPr>
          <p:cNvCxnSpPr/>
          <p:nvPr/>
        </p:nvCxnSpPr>
        <p:spPr>
          <a:xfrm>
            <a:off x="-1" y="369332"/>
            <a:ext cx="12192000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C1B084C-457E-47AB-8AF1-C18739941030}"/>
              </a:ext>
            </a:extLst>
          </p:cNvPr>
          <p:cNvCxnSpPr/>
          <p:nvPr/>
        </p:nvCxnSpPr>
        <p:spPr>
          <a:xfrm>
            <a:off x="-1" y="6488668"/>
            <a:ext cx="12192000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8B5EF88F-01D4-4EE4-ABE3-A770BF5F1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9521" y="6488667"/>
            <a:ext cx="4256653" cy="36576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1600" b="1" dirty="0">
                <a:solidFill>
                  <a:schemeClr val="bg1">
                    <a:alpha val="80000"/>
                  </a:schemeClr>
                </a:solidFill>
              </a:rPr>
              <a:t>ENGR 4399 – Machine Learning</a:t>
            </a:r>
          </a:p>
        </p:txBody>
      </p:sp>
      <p:pic>
        <p:nvPicPr>
          <p:cNvPr id="6" name="Picture 5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7B864AB0-125F-41AA-A779-4FB8E72577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126" y="2723743"/>
            <a:ext cx="6612260" cy="306394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2C03304-613E-46C2-AE6C-206624ECFBF6}"/>
              </a:ext>
            </a:extLst>
          </p:cNvPr>
          <p:cNvSpPr txBox="1"/>
          <p:nvPr/>
        </p:nvSpPr>
        <p:spPr>
          <a:xfrm>
            <a:off x="1140417" y="5740112"/>
            <a:ext cx="85770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Top (L to R): autonomous vehicles, ad optimization, finance.</a:t>
            </a:r>
          </a:p>
          <a:p>
            <a:r>
              <a:rPr lang="en-US" dirty="0"/>
              <a:t>Bottom (L to R): robotics, brain-computer interfaces, face recognition.</a:t>
            </a:r>
          </a:p>
        </p:txBody>
      </p:sp>
    </p:spTree>
    <p:extLst>
      <p:ext uri="{BB962C8B-B14F-4D97-AF65-F5344CB8AC3E}">
        <p14:creationId xmlns:p14="http://schemas.microsoft.com/office/powerpoint/2010/main" val="13562038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CBD955-0D43-4BCA-BFC9-A00BEF3527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01650"/>
            <a:ext cx="10515600" cy="5675313"/>
          </a:xfrm>
        </p:spPr>
        <p:txBody>
          <a:bodyPr>
            <a:normAutofit/>
          </a:bodyPr>
          <a:lstStyle/>
          <a:p>
            <a:r>
              <a:rPr lang="en-US" dirty="0"/>
              <a:t>ML is an interdisciplinary subject: Studied in many departments.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1EDC5A-F566-452F-AE11-8478462E4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D5DC9-4D8F-4DDC-BB28-9BDC483A5893}" type="slidenum">
              <a:rPr lang="en-US" smtClean="0"/>
              <a:t>6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7368C7-1C31-4429-9248-C66BA0F1761A}"/>
              </a:ext>
            </a:extLst>
          </p:cNvPr>
          <p:cNvSpPr txBox="1"/>
          <p:nvPr/>
        </p:nvSpPr>
        <p:spPr>
          <a:xfrm>
            <a:off x="1" y="0"/>
            <a:ext cx="12192000" cy="369332"/>
          </a:xfrm>
          <a:prstGeom prst="rect">
            <a:avLst/>
          </a:prstGeom>
          <a:solidFill>
            <a:srgbClr val="CB333B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3DA1A6E-6B46-446D-A1EE-567B0CB88731}"/>
              </a:ext>
            </a:extLst>
          </p:cNvPr>
          <p:cNvSpPr txBox="1"/>
          <p:nvPr/>
        </p:nvSpPr>
        <p:spPr>
          <a:xfrm>
            <a:off x="0" y="6488668"/>
            <a:ext cx="12192000" cy="369332"/>
          </a:xfrm>
          <a:prstGeom prst="rect">
            <a:avLst/>
          </a:prstGeom>
          <a:solidFill>
            <a:srgbClr val="CB333B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B241BF5-F924-454C-9450-AE764C722535}"/>
              </a:ext>
            </a:extLst>
          </p:cNvPr>
          <p:cNvCxnSpPr/>
          <p:nvPr/>
        </p:nvCxnSpPr>
        <p:spPr>
          <a:xfrm>
            <a:off x="-1" y="369332"/>
            <a:ext cx="12192000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C1B084C-457E-47AB-8AF1-C18739941030}"/>
              </a:ext>
            </a:extLst>
          </p:cNvPr>
          <p:cNvCxnSpPr/>
          <p:nvPr/>
        </p:nvCxnSpPr>
        <p:spPr>
          <a:xfrm>
            <a:off x="-1" y="6488668"/>
            <a:ext cx="12192000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8B5EF88F-01D4-4EE4-ABE3-A770BF5F1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9521" y="6488667"/>
            <a:ext cx="4256653" cy="36576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1600" b="1" dirty="0">
                <a:solidFill>
                  <a:schemeClr val="bg1">
                    <a:alpha val="80000"/>
                  </a:schemeClr>
                </a:solidFill>
              </a:rPr>
              <a:t>ENGR 4399 – Machine Learning</a:t>
            </a:r>
          </a:p>
        </p:txBody>
      </p:sp>
      <p:pic>
        <p:nvPicPr>
          <p:cNvPr id="6" name="Picture 5" descr="Chart, surface chart&#10;&#10;Description automatically generated">
            <a:extLst>
              <a:ext uri="{FF2B5EF4-FFF2-40B4-BE49-F238E27FC236}">
                <a16:creationId xmlns:a16="http://schemas.microsoft.com/office/drawing/2014/main" id="{20832DF7-4AFC-49F5-A95F-1D432B917F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9218" y="1037961"/>
            <a:ext cx="9713562" cy="41522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B9604A3-3C8B-4720-967F-023A3BF1B60E}"/>
              </a:ext>
            </a:extLst>
          </p:cNvPr>
          <p:cNvSpPr txBox="1"/>
          <p:nvPr/>
        </p:nvSpPr>
        <p:spPr>
          <a:xfrm>
            <a:off x="1136564" y="5285366"/>
            <a:ext cx="1006256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Top (L to R): mathematics and statistics, operation research, computer science.</a:t>
            </a:r>
          </a:p>
          <a:p>
            <a:r>
              <a:rPr lang="en-US" dirty="0"/>
              <a:t>Bottom (L to R): electrical engineering, neuroscience, humanities.</a:t>
            </a:r>
          </a:p>
          <a:p>
            <a:r>
              <a:rPr lang="en-US" dirty="0"/>
              <a:t>All departments have a legitimate need to study ML.</a:t>
            </a:r>
          </a:p>
        </p:txBody>
      </p:sp>
    </p:spTree>
    <p:extLst>
      <p:ext uri="{BB962C8B-B14F-4D97-AF65-F5344CB8AC3E}">
        <p14:creationId xmlns:p14="http://schemas.microsoft.com/office/powerpoint/2010/main" val="6567920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ED3EF-6A24-401C-97A0-B491B3F17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48719"/>
            <a:ext cx="10515600" cy="1141969"/>
          </a:xfrm>
        </p:spPr>
        <p:txBody>
          <a:bodyPr>
            <a:normAutofit fontScale="90000"/>
          </a:bodyPr>
          <a:lstStyle/>
          <a:p>
            <a:r>
              <a:rPr lang="en-US" dirty="0"/>
              <a:t>ML is an interdisciplinary subject: Studied in many departments.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CBD955-0D43-4BCA-BFC9-A00BEF3527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Mathematics, Statistics: Provides foundational ideas and techniques.</a:t>
            </a:r>
          </a:p>
          <a:p>
            <a:r>
              <a:rPr lang="en-US" dirty="0"/>
              <a:t>Electrical Engineering: Tools from Signal Processing, Control Theory and</a:t>
            </a:r>
          </a:p>
          <a:p>
            <a:r>
              <a:rPr lang="en-US" dirty="0"/>
              <a:t>Information Theory are very useful.</a:t>
            </a:r>
          </a:p>
          <a:p>
            <a:r>
              <a:rPr lang="en-US" dirty="0"/>
              <a:t>Operations Research: Study optimization problems and their numerical</a:t>
            </a:r>
          </a:p>
          <a:p>
            <a:r>
              <a:rPr lang="en-US" dirty="0"/>
              <a:t>solutions.</a:t>
            </a:r>
          </a:p>
          <a:p>
            <a:r>
              <a:rPr lang="en-US" dirty="0"/>
              <a:t>Computer Science: What can be computed and how </a:t>
            </a:r>
            <a:r>
              <a:rPr lang="en-US" dirty="0" err="1"/>
              <a:t>eciently</a:t>
            </a:r>
            <a:r>
              <a:rPr lang="en-US" dirty="0"/>
              <a:t>.</a:t>
            </a:r>
          </a:p>
          <a:p>
            <a:r>
              <a:rPr lang="en-US" dirty="0"/>
              <a:t>Medicine: Provides important questions and working solutions.</a:t>
            </a:r>
          </a:p>
          <a:p>
            <a:r>
              <a:rPr lang="en-US" dirty="0"/>
              <a:t>Humanities: Ideas from Psychology and Sociology helps us to understand how humans think and interact.</a:t>
            </a:r>
          </a:p>
          <a:p>
            <a:r>
              <a:rPr lang="en-US" dirty="0"/>
              <a:t>Researchers in one discipline may work on topics from other disciplines.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1EDC5A-F566-452F-AE11-8478462E4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D5DC9-4D8F-4DDC-BB28-9BDC483A5893}" type="slidenum">
              <a:rPr lang="en-US" smtClean="0"/>
              <a:t>7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7368C7-1C31-4429-9248-C66BA0F1761A}"/>
              </a:ext>
            </a:extLst>
          </p:cNvPr>
          <p:cNvSpPr txBox="1"/>
          <p:nvPr/>
        </p:nvSpPr>
        <p:spPr>
          <a:xfrm>
            <a:off x="1" y="0"/>
            <a:ext cx="12192000" cy="369332"/>
          </a:xfrm>
          <a:prstGeom prst="rect">
            <a:avLst/>
          </a:prstGeom>
          <a:solidFill>
            <a:srgbClr val="CB333B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3DA1A6E-6B46-446D-A1EE-567B0CB88731}"/>
              </a:ext>
            </a:extLst>
          </p:cNvPr>
          <p:cNvSpPr txBox="1"/>
          <p:nvPr/>
        </p:nvSpPr>
        <p:spPr>
          <a:xfrm>
            <a:off x="0" y="6488668"/>
            <a:ext cx="12192000" cy="369332"/>
          </a:xfrm>
          <a:prstGeom prst="rect">
            <a:avLst/>
          </a:prstGeom>
          <a:solidFill>
            <a:srgbClr val="CB333B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B241BF5-F924-454C-9450-AE764C722535}"/>
              </a:ext>
            </a:extLst>
          </p:cNvPr>
          <p:cNvCxnSpPr/>
          <p:nvPr/>
        </p:nvCxnSpPr>
        <p:spPr>
          <a:xfrm>
            <a:off x="-1" y="369332"/>
            <a:ext cx="12192000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C1B084C-457E-47AB-8AF1-C18739941030}"/>
              </a:ext>
            </a:extLst>
          </p:cNvPr>
          <p:cNvCxnSpPr/>
          <p:nvPr/>
        </p:nvCxnSpPr>
        <p:spPr>
          <a:xfrm>
            <a:off x="-1" y="6488668"/>
            <a:ext cx="12192000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8B5EF88F-01D4-4EE4-ABE3-A770BF5F1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9521" y="6488667"/>
            <a:ext cx="4256653" cy="36576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1600" b="1" dirty="0">
                <a:solidFill>
                  <a:schemeClr val="bg1">
                    <a:alpha val="80000"/>
                  </a:schemeClr>
                </a:solidFill>
              </a:rPr>
              <a:t>ENGR 4399 –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16257648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ED3EF-6A24-401C-97A0-B491B3F17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48719"/>
            <a:ext cx="10515600" cy="1141969"/>
          </a:xfrm>
        </p:spPr>
        <p:txBody>
          <a:bodyPr/>
          <a:lstStyle/>
          <a:p>
            <a:r>
              <a:rPr lang="en-US" dirty="0"/>
              <a:t>Data and Two Types of ML 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CBD955-0D43-4BCA-BFC9-A00BEF3527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fontScale="70000" lnSpcReduction="20000"/>
          </a:bodyPr>
          <a:lstStyle/>
          <a:p>
            <a:r>
              <a:rPr lang="en-US" b="1" dirty="0"/>
              <a:t>The starting point in ML is data. </a:t>
            </a:r>
            <a:r>
              <a:rPr lang="en-US" dirty="0"/>
              <a:t>You are given some data and asked to learn something. The way data is given depends on the type of problem.</a:t>
            </a:r>
          </a:p>
          <a:p>
            <a:r>
              <a:rPr lang="en-US" b="1" dirty="0"/>
              <a:t>Supervised ML: </a:t>
            </a:r>
            <a:r>
              <a:rPr lang="en-US" dirty="0"/>
              <a:t>Here you are given n pairs of data points:</a:t>
            </a:r>
          </a:p>
          <a:p>
            <a:pPr marL="0" indent="0">
              <a:buNone/>
            </a:pPr>
            <a:r>
              <a:rPr lang="en-US" dirty="0"/>
              <a:t>	(x1, y1), (x2; y2), … , (</a:t>
            </a:r>
            <a:r>
              <a:rPr lang="en-US" dirty="0" err="1"/>
              <a:t>xn</a:t>
            </a:r>
            <a:r>
              <a:rPr lang="en-US" dirty="0"/>
              <a:t>, </a:t>
            </a:r>
            <a:r>
              <a:rPr lang="en-US" dirty="0" err="1"/>
              <a:t>yn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b="1" dirty="0"/>
              <a:t>Problem: </a:t>
            </a:r>
            <a:r>
              <a:rPr lang="en-US" dirty="0"/>
              <a:t>x and y have a relationship, you need to discover it.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b="1" dirty="0"/>
              <a:t>Datatype: </a:t>
            </a:r>
            <a:r>
              <a:rPr lang="en-US" dirty="0"/>
              <a:t>Both x and y could be vectors or matrices.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b="1" dirty="0"/>
              <a:t>Examples:</a:t>
            </a:r>
          </a:p>
          <a:p>
            <a:pPr marL="0" indent="0">
              <a:buNone/>
            </a:pPr>
            <a:r>
              <a:rPr lang="en-US" dirty="0"/>
              <a:t>		1. Given measurements of some patients (x), predict a quantitative measure of disease (diabetes) progression one year after baseline (y).</a:t>
            </a:r>
          </a:p>
          <a:p>
            <a:pPr marL="0" indent="0">
              <a:buNone/>
            </a:pPr>
            <a:r>
              <a:rPr lang="en-US" dirty="0"/>
              <a:t>		2. Given images of hand-written digits, predict the true digits.</a:t>
            </a:r>
          </a:p>
          <a:p>
            <a:pPr marL="0" indent="0">
              <a:buNone/>
            </a:pPr>
            <a:r>
              <a:rPr lang="en-US" dirty="0"/>
              <a:t>		3. Given measurements of a flower, predict the type of flower.</a:t>
            </a:r>
          </a:p>
          <a:p>
            <a:pPr marL="0" indent="0">
              <a:buNone/>
            </a:pPr>
            <a:r>
              <a:rPr lang="en-US" dirty="0"/>
              <a:t>		4. See the next three slides for samples of such data.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1EDC5A-F566-452F-AE11-8478462E4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D5DC9-4D8F-4DDC-BB28-9BDC483A5893}" type="slidenum">
              <a:rPr lang="en-US" smtClean="0"/>
              <a:t>8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7368C7-1C31-4429-9248-C66BA0F1761A}"/>
              </a:ext>
            </a:extLst>
          </p:cNvPr>
          <p:cNvSpPr txBox="1"/>
          <p:nvPr/>
        </p:nvSpPr>
        <p:spPr>
          <a:xfrm>
            <a:off x="1" y="0"/>
            <a:ext cx="12192000" cy="369332"/>
          </a:xfrm>
          <a:prstGeom prst="rect">
            <a:avLst/>
          </a:prstGeom>
          <a:solidFill>
            <a:srgbClr val="CB333B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3DA1A6E-6B46-446D-A1EE-567B0CB88731}"/>
              </a:ext>
            </a:extLst>
          </p:cNvPr>
          <p:cNvSpPr txBox="1"/>
          <p:nvPr/>
        </p:nvSpPr>
        <p:spPr>
          <a:xfrm>
            <a:off x="0" y="6488668"/>
            <a:ext cx="12192000" cy="369332"/>
          </a:xfrm>
          <a:prstGeom prst="rect">
            <a:avLst/>
          </a:prstGeom>
          <a:solidFill>
            <a:srgbClr val="CB333B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B241BF5-F924-454C-9450-AE764C722535}"/>
              </a:ext>
            </a:extLst>
          </p:cNvPr>
          <p:cNvCxnSpPr/>
          <p:nvPr/>
        </p:nvCxnSpPr>
        <p:spPr>
          <a:xfrm>
            <a:off x="-1" y="369332"/>
            <a:ext cx="12192000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C1B084C-457E-47AB-8AF1-C18739941030}"/>
              </a:ext>
            </a:extLst>
          </p:cNvPr>
          <p:cNvCxnSpPr/>
          <p:nvPr/>
        </p:nvCxnSpPr>
        <p:spPr>
          <a:xfrm>
            <a:off x="-1" y="6488668"/>
            <a:ext cx="12192000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8B5EF88F-01D4-4EE4-ABE3-A770BF5F1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9521" y="6488667"/>
            <a:ext cx="4256653" cy="36576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1600" b="1" dirty="0">
                <a:solidFill>
                  <a:schemeClr val="bg1">
                    <a:alpha val="80000"/>
                  </a:schemeClr>
                </a:solidFill>
              </a:rPr>
              <a:t>ENGR 4399 –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29114790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CBD955-0D43-4BCA-BFC9-A00BEF3527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01650"/>
            <a:ext cx="10515600" cy="5675313"/>
          </a:xfrm>
        </p:spPr>
        <p:txBody>
          <a:bodyPr>
            <a:normAutofit fontScale="92500" lnSpcReduction="20000"/>
          </a:bodyPr>
          <a:lstStyle/>
          <a:p>
            <a:r>
              <a:rPr lang="en-US" sz="2000" dirty="0"/>
              <a:t>The diabetes data contains data from 442 patients. It has 10 variables. We need to use those 10 variables (I have shown only 6 of them below) to predict a quantitative measure of disease (diabetes) progression one year after baseline.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The data is mean-shifted and normalized. That is why AGE is less than 1 and negative.</a:t>
            </a:r>
          </a:p>
          <a:p>
            <a:r>
              <a:rPr lang="en-US" sz="2000" b="1" dirty="0"/>
              <a:t>Since what we want to predict, i.e., Y , is a real number, this supervised ML problem is called a problem in REGRESSION.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1EDC5A-F566-452F-AE11-8478462E4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D5DC9-4D8F-4DDC-BB28-9BDC483A5893}" type="slidenum">
              <a:rPr lang="en-US" smtClean="0"/>
              <a:t>9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7368C7-1C31-4429-9248-C66BA0F1761A}"/>
              </a:ext>
            </a:extLst>
          </p:cNvPr>
          <p:cNvSpPr txBox="1"/>
          <p:nvPr/>
        </p:nvSpPr>
        <p:spPr>
          <a:xfrm>
            <a:off x="1" y="0"/>
            <a:ext cx="12192000" cy="369332"/>
          </a:xfrm>
          <a:prstGeom prst="rect">
            <a:avLst/>
          </a:prstGeom>
          <a:solidFill>
            <a:srgbClr val="CB333B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3DA1A6E-6B46-446D-A1EE-567B0CB88731}"/>
              </a:ext>
            </a:extLst>
          </p:cNvPr>
          <p:cNvSpPr txBox="1"/>
          <p:nvPr/>
        </p:nvSpPr>
        <p:spPr>
          <a:xfrm>
            <a:off x="0" y="6488668"/>
            <a:ext cx="12192000" cy="369332"/>
          </a:xfrm>
          <a:prstGeom prst="rect">
            <a:avLst/>
          </a:prstGeom>
          <a:solidFill>
            <a:srgbClr val="CB333B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B241BF5-F924-454C-9450-AE764C722535}"/>
              </a:ext>
            </a:extLst>
          </p:cNvPr>
          <p:cNvCxnSpPr/>
          <p:nvPr/>
        </p:nvCxnSpPr>
        <p:spPr>
          <a:xfrm>
            <a:off x="-1" y="369332"/>
            <a:ext cx="12192000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C1B084C-457E-47AB-8AF1-C18739941030}"/>
              </a:ext>
            </a:extLst>
          </p:cNvPr>
          <p:cNvCxnSpPr/>
          <p:nvPr/>
        </p:nvCxnSpPr>
        <p:spPr>
          <a:xfrm>
            <a:off x="-1" y="6488668"/>
            <a:ext cx="12192000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8B5EF88F-01D4-4EE4-ABE3-A770BF5F1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9521" y="6488667"/>
            <a:ext cx="4256653" cy="36576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1600" b="1" dirty="0">
                <a:solidFill>
                  <a:schemeClr val="bg1">
                    <a:alpha val="80000"/>
                  </a:schemeClr>
                </a:solidFill>
              </a:rPr>
              <a:t>ENGR 4399 – Machine Learning</a:t>
            </a:r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72BC550C-3A60-4EC7-895D-5CE321D8E5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4881" y="1464898"/>
            <a:ext cx="10422612" cy="2747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2874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460</TotalTime>
  <Words>1043</Words>
  <Application>Microsoft Office PowerPoint</Application>
  <PresentationFormat>Widescreen</PresentationFormat>
  <Paragraphs>155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1" baseType="lpstr">
      <vt:lpstr>Arial</vt:lpstr>
      <vt:lpstr>Calibri</vt:lpstr>
      <vt:lpstr>Calibri Light</vt:lpstr>
      <vt:lpstr>Lato</vt:lpstr>
      <vt:lpstr>Office Theme</vt:lpstr>
      <vt:lpstr>Lecture 1: Introduction to Machine Learning</vt:lpstr>
      <vt:lpstr>Overview and Basics</vt:lpstr>
      <vt:lpstr>Overview and Basics</vt:lpstr>
      <vt:lpstr>Overview and Basics</vt:lpstr>
      <vt:lpstr>What is Machine Learning?</vt:lpstr>
      <vt:lpstr>PowerPoint Presentation</vt:lpstr>
      <vt:lpstr>ML is an interdisciplinary subject: Studied in many departments.</vt:lpstr>
      <vt:lpstr>Data and Two Types of ML Problems</vt:lpstr>
      <vt:lpstr>PowerPoint Presentation</vt:lpstr>
      <vt:lpstr>PowerPoint Presentation</vt:lpstr>
      <vt:lpstr>PowerPoint Presentation</vt:lpstr>
      <vt:lpstr>PowerPoint Presentation</vt:lpstr>
      <vt:lpstr>Training for Supervised ML</vt:lpstr>
      <vt:lpstr>PowerPoint Presentation</vt:lpstr>
      <vt:lpstr>Some fundamental Questions</vt:lpstr>
      <vt:lpstr>PowerPoint Presentation</vt:lpstr>
      <vt:lpstr>PowerPoint Presentation</vt:lpstr>
      <vt:lpstr>PowerPoint Presentation</vt:lpstr>
      <vt:lpstr>PowerPoint Presentation</vt:lpstr>
      <vt:lpstr>The Output of Training and it's Use</vt:lpstr>
      <vt:lpstr>Does Training Work? Types of Errors</vt:lpstr>
      <vt:lpstr>PowerPoint Presentation</vt:lpstr>
      <vt:lpstr>Quick Review of Definitions</vt:lpstr>
      <vt:lpstr>PowerPoint Presentation</vt:lpstr>
      <vt:lpstr>Parallel Processing</vt:lpstr>
      <vt:lpstr>PowerPoint Presentation</vt:lpstr>
      <vt:lpstr>When is the Training Process called Successful?</vt:lpstr>
      <vt:lpstr>Factors Affecting Successful Training</vt:lpstr>
      <vt:lpstr>Sample Size</vt:lpstr>
      <vt:lpstr>Class of Predictor Over Which we Search</vt:lpstr>
      <vt:lpstr>Independent and Identically Distributed Data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1: Network Security Management</dc:title>
  <dc:creator>Gonzalo De La Torre Parra</dc:creator>
  <cp:lastModifiedBy>Gonzalo De La Torre Parra</cp:lastModifiedBy>
  <cp:revision>11</cp:revision>
  <dcterms:created xsi:type="dcterms:W3CDTF">2021-08-23T19:21:20Z</dcterms:created>
  <dcterms:modified xsi:type="dcterms:W3CDTF">2021-08-31T05:03:17Z</dcterms:modified>
</cp:coreProperties>
</file>